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handoutMasters/handoutMaster1.xml" ContentType="application/vnd.openxmlformats-officedocument.presentationml.handoutMaster+xml"/>
  <Override PartName="/ppt/media/image10.svg" ContentType="image/svg+xml"/>
  <Override PartName="/ppt/media/image2.svg" ContentType="image/svg+xml"/>
  <Override PartName="/ppt/media/image4.svg" ContentType="image/svg+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0" r:id="rId3"/>
    <p:sldMasterId id="2147483672" r:id="rId4"/>
    <p:sldMasterId id="2147483684" r:id="rId5"/>
    <p:sldMasterId id="2147483696" r:id="rId6"/>
  </p:sldMasterIdLst>
  <p:notesMasterIdLst>
    <p:notesMasterId r:id="rId8"/>
  </p:notesMasterIdLst>
  <p:handoutMasterIdLst>
    <p:handoutMasterId r:id="rId27"/>
  </p:handoutMasterIdLst>
  <p:sldIdLst>
    <p:sldId id="256" r:id="rId7"/>
    <p:sldId id="257" r:id="rId9"/>
    <p:sldId id="258" r:id="rId10"/>
    <p:sldId id="259" r:id="rId11"/>
    <p:sldId id="260" r:id="rId12"/>
    <p:sldId id="262" r:id="rId13"/>
    <p:sldId id="264" r:id="rId14"/>
    <p:sldId id="263" r:id="rId15"/>
    <p:sldId id="275" r:id="rId16"/>
    <p:sldId id="266" r:id="rId17"/>
    <p:sldId id="277" r:id="rId18"/>
    <p:sldId id="278" r:id="rId19"/>
    <p:sldId id="279" r:id="rId20"/>
    <p:sldId id="280" r:id="rId21"/>
    <p:sldId id="268" r:id="rId22"/>
    <p:sldId id="267" r:id="rId23"/>
    <p:sldId id="269" r:id="rId24"/>
    <p:sldId id="270" r:id="rId25"/>
    <p:sldId id="271" r:id="rId26"/>
  </p:sldIdLst>
  <p:sldSz cx="12192000" cy="6858000"/>
  <p:notesSz cx="6858000" cy="9144000"/>
  <p:embeddedFontLst>
    <p:embeddedFont>
      <p:font typeface="Manrope SemiBold" charset="0"/>
      <p:bold r:id="rId31"/>
    </p:embeddedFont>
    <p:embeddedFont>
      <p:font typeface="Roboto Black" panose="02000000000000000000" charset="0"/>
      <p:bold r:id="rId32"/>
    </p:embeddedFont>
  </p:embeddedFontLst>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88" userDrawn="1">
          <p15:clr>
            <a:srgbClr val="A4A3A4"/>
          </p15:clr>
        </p15:guide>
        <p15:guide id="2" pos="37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79976"/>
    <a:srgbClr val="526AAB"/>
    <a:srgbClr val="FEF4F0"/>
    <a:srgbClr val="FEF7F4"/>
    <a:srgbClr val="FDF2ED"/>
    <a:srgbClr val="FFF9F7"/>
    <a:srgbClr val="F7F6FB"/>
    <a:srgbClr val="62BCE4"/>
    <a:srgbClr val="78CB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262" autoAdjust="0"/>
  </p:normalViewPr>
  <p:slideViewPr>
    <p:cSldViewPr snapToGrid="0" showGuides="1">
      <p:cViewPr varScale="1">
        <p:scale>
          <a:sx n="104" d="100"/>
          <a:sy n="104" d="100"/>
        </p:scale>
        <p:origin x="756" y="108"/>
      </p:cViewPr>
      <p:guideLst>
        <p:guide orient="horz" pos="2288"/>
        <p:guide pos="37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2.xml"/><Relationship Id="rId8" Type="http://schemas.openxmlformats.org/officeDocument/2006/relationships/notesMaster" Target="notesMasters/notesMaster1.xml"/><Relationship Id="rId7" Type="http://schemas.openxmlformats.org/officeDocument/2006/relationships/slide" Target="slides/slide1.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3" Type="http://schemas.openxmlformats.org/officeDocument/2006/relationships/tags" Target="tags/tag17.xml"/><Relationship Id="rId32" Type="http://schemas.openxmlformats.org/officeDocument/2006/relationships/font" Target="fonts/font2.fntdata"/><Relationship Id="rId31" Type="http://schemas.openxmlformats.org/officeDocument/2006/relationships/font" Target="fonts/font1.fntdata"/><Relationship Id="rId30" Type="http://schemas.openxmlformats.org/officeDocument/2006/relationships/tableStyles" Target="tableStyles.xml"/><Relationship Id="rId3" Type="http://schemas.openxmlformats.org/officeDocument/2006/relationships/slideMaster" Target="slideMasters/slideMaster2.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slide" Target="slides/slide19.xml"/><Relationship Id="rId25" Type="http://schemas.openxmlformats.org/officeDocument/2006/relationships/slide" Target="slides/slide18.xml"/><Relationship Id="rId24" Type="http://schemas.openxmlformats.org/officeDocument/2006/relationships/slide" Target="slides/slide17.xml"/><Relationship Id="rId23" Type="http://schemas.openxmlformats.org/officeDocument/2006/relationships/slide" Target="slides/slide16.xml"/><Relationship Id="rId22" Type="http://schemas.openxmlformats.org/officeDocument/2006/relationships/slide" Target="slides/slide15.xml"/><Relationship Id="rId21" Type="http://schemas.openxmlformats.org/officeDocument/2006/relationships/slide" Target="slides/slide14.xml"/><Relationship Id="rId20" Type="http://schemas.openxmlformats.org/officeDocument/2006/relationships/slide" Target="slides/slide13.xml"/><Relationship Id="rId2" Type="http://schemas.openxmlformats.org/officeDocument/2006/relationships/theme" Target="theme/theme1.xml"/><Relationship Id="rId19" Type="http://schemas.openxmlformats.org/officeDocument/2006/relationships/slide" Target="slides/slide12.xml"/><Relationship Id="rId18" Type="http://schemas.openxmlformats.org/officeDocument/2006/relationships/slide" Target="slides/slide11.xml"/><Relationship Id="rId17" Type="http://schemas.openxmlformats.org/officeDocument/2006/relationships/slide" Target="slides/slide10.xml"/><Relationship Id="rId16" Type="http://schemas.openxmlformats.org/officeDocument/2006/relationships/slide" Target="slides/slide9.xml"/><Relationship Id="rId15" Type="http://schemas.openxmlformats.org/officeDocument/2006/relationships/slide" Target="slides/slide8.xml"/><Relationship Id="rId14" Type="http://schemas.openxmlformats.org/officeDocument/2006/relationships/slide" Target="slides/slide7.xml"/><Relationship Id="rId13" Type="http://schemas.openxmlformats.org/officeDocument/2006/relationships/slide" Target="slides/slide6.xml"/><Relationship Id="rId12" Type="http://schemas.openxmlformats.org/officeDocument/2006/relationships/slide" Target="slides/slide5.xml"/><Relationship Id="rId11" Type="http://schemas.openxmlformats.org/officeDocument/2006/relationships/slide" Target="slides/slide4.xml"/><Relationship Id="rId10" Type="http://schemas.openxmlformats.org/officeDocument/2006/relationships/slide" Target="slides/slide3.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Manrope SemiBold" charset="0"/>
              <a:ea typeface="Manrope SemiBold" charset="0"/>
              <a:cs typeface="Roboto Black" panose="02000000000000000000"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Manrope SemiBold" charset="0"/>
                <a:ea typeface="Manrope SemiBold" charset="0"/>
                <a:cs typeface="Roboto Black" panose="02000000000000000000" charset="0"/>
              </a:rPr>
            </a:fld>
            <a:endParaRPr lang="zh-CN" altLang="en-US">
              <a:latin typeface="Manrope SemiBold" charset="0"/>
              <a:ea typeface="Manrope SemiBold" charset="0"/>
              <a:cs typeface="Roboto Black" panose="02000000000000000000"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Manrope SemiBold" charset="0"/>
              <a:ea typeface="Manrope SemiBold" charset="0"/>
              <a:cs typeface="Roboto Black" panose="02000000000000000000"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Manrope SemiBold" charset="0"/>
                <a:ea typeface="Manrope SemiBold" charset="0"/>
                <a:cs typeface="Roboto Black" panose="02000000000000000000" charset="0"/>
              </a:rPr>
            </a:fld>
            <a:endParaRPr lang="zh-CN" altLang="en-US">
              <a:latin typeface="Manrope SemiBold" charset="0"/>
              <a:ea typeface="Manrope SemiBold" charset="0"/>
              <a:cs typeface="Roboto Black" panose="02000000000000000000" charset="0"/>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sv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anrope SemiBold" charset="0"/>
                <a:ea typeface="Manrope SemiBold" charset="0"/>
                <a:cs typeface="Roboto Black" panose="02000000000000000000"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anrope SemiBold" charset="0"/>
                <a:ea typeface="Manrope SemiBold" charset="0"/>
                <a:cs typeface="Roboto Black" panose="02000000000000000000" charset="0"/>
              </a:defRPr>
            </a:lvl1pPr>
          </a:lstStyle>
          <a:p>
            <a:fld id="{4FD745CC-AEE7-48FD-9D21-BF6EF1AB19A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anrope SemiBold" charset="0"/>
                <a:ea typeface="Manrope SemiBold" charset="0"/>
                <a:cs typeface="Roboto Black" panose="02000000000000000000"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anrope SemiBold" charset="0"/>
                <a:ea typeface="Manrope SemiBold" charset="0"/>
                <a:cs typeface="Roboto Black" panose="02000000000000000000" charset="0"/>
              </a:defRPr>
            </a:lvl1pPr>
          </a:lstStyle>
          <a:p>
            <a:fld id="{EF8C2132-A0E9-4A41-991C-C4C62CB045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anrope SemiBold" charset="0"/>
        <a:ea typeface="Manrope SemiBold" charset="0"/>
        <a:cs typeface="Roboto Black" panose="02000000000000000000" charset="0"/>
      </a:defRPr>
    </a:lvl1pPr>
    <a:lvl2pPr marL="457200" algn="l" defTabSz="914400" rtl="0" eaLnBrk="1" latinLnBrk="0" hangingPunct="1">
      <a:defRPr sz="1200" kern="1200">
        <a:solidFill>
          <a:schemeClr val="tx1"/>
        </a:solidFill>
        <a:latin typeface="Manrope SemiBold" charset="0"/>
        <a:ea typeface="Manrope SemiBold" charset="0"/>
        <a:cs typeface="Roboto Black" panose="02000000000000000000" charset="0"/>
      </a:defRPr>
    </a:lvl2pPr>
    <a:lvl3pPr marL="914400" algn="l" defTabSz="914400" rtl="0" eaLnBrk="1" latinLnBrk="0" hangingPunct="1">
      <a:defRPr sz="1200" kern="1200">
        <a:solidFill>
          <a:schemeClr val="tx1"/>
        </a:solidFill>
        <a:latin typeface="Manrope SemiBold" charset="0"/>
        <a:ea typeface="Manrope SemiBold" charset="0"/>
        <a:cs typeface="Roboto Black" panose="02000000000000000000" charset="0"/>
      </a:defRPr>
    </a:lvl3pPr>
    <a:lvl4pPr marL="1371600" algn="l" defTabSz="914400" rtl="0" eaLnBrk="1" latinLnBrk="0" hangingPunct="1">
      <a:defRPr sz="1200" kern="1200">
        <a:solidFill>
          <a:schemeClr val="tx1"/>
        </a:solidFill>
        <a:latin typeface="Manrope SemiBold" charset="0"/>
        <a:ea typeface="Manrope SemiBold" charset="0"/>
        <a:cs typeface="Roboto Black" panose="02000000000000000000" charset="0"/>
      </a:defRPr>
    </a:lvl4pPr>
    <a:lvl5pPr marL="1828800" algn="l" defTabSz="914400" rtl="0" eaLnBrk="1" latinLnBrk="0" hangingPunct="1">
      <a:defRPr sz="1200" kern="1200">
        <a:solidFill>
          <a:schemeClr val="tx1"/>
        </a:solidFill>
        <a:latin typeface="Manrope SemiBold" charset="0"/>
        <a:ea typeface="Manrope SemiBold" charset="0"/>
        <a:cs typeface="Roboto Black" panose="02000000000000000000"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C2132-A0E9-4A41-991C-C4C62CB045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C2132-A0E9-4A41-991C-C4C62CB045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C2132-A0E9-4A41-991C-C4C62CB045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C2132-A0E9-4A41-991C-C4C62CB045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C2132-A0E9-4A41-991C-C4C62CB045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C2132-A0E9-4A41-991C-C4C62CB045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C2132-A0E9-4A41-991C-C4C62CB045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C2132-A0E9-4A41-991C-C4C62CB045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C2132-A0E9-4A41-991C-C4C62CB045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C2132-A0E9-4A41-991C-C4C62CB045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C2132-A0E9-4A41-991C-C4C62CB045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00A2B21-91EA-4CB5-90A3-27E50527965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4FB822-67B9-4D99-8E2F-6543D69D1DB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image" Target="../media/image4.svg"/><Relationship Id="rId14" Type="http://schemas.openxmlformats.org/officeDocument/2006/relationships/image" Target="../media/image3.png"/><Relationship Id="rId13" Type="http://schemas.openxmlformats.org/officeDocument/2006/relationships/image" Target="../media/image2.sv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6" Type="http://schemas.openxmlformats.org/officeDocument/2006/relationships/theme" Target="../theme/theme2.xml"/><Relationship Id="rId15" Type="http://schemas.openxmlformats.org/officeDocument/2006/relationships/image" Target="../media/image4.svg"/><Relationship Id="rId14" Type="http://schemas.openxmlformats.org/officeDocument/2006/relationships/image" Target="../media/image3.png"/><Relationship Id="rId13" Type="http://schemas.openxmlformats.org/officeDocument/2006/relationships/image" Target="../media/image2.svg"/><Relationship Id="rId12" Type="http://schemas.openxmlformats.org/officeDocument/2006/relationships/image" Target="../media/image1.pn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6" Type="http://schemas.openxmlformats.org/officeDocument/2006/relationships/theme" Target="../theme/theme3.xml"/><Relationship Id="rId15" Type="http://schemas.openxmlformats.org/officeDocument/2006/relationships/image" Target="../media/image4.svg"/><Relationship Id="rId14" Type="http://schemas.openxmlformats.org/officeDocument/2006/relationships/image" Target="../media/image3.png"/><Relationship Id="rId13" Type="http://schemas.openxmlformats.org/officeDocument/2006/relationships/image" Target="../media/image2.svg"/><Relationship Id="rId12" Type="http://schemas.openxmlformats.org/officeDocument/2006/relationships/image" Target="../media/image1.png"/><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2.xml"/><Relationship Id="rId8" Type="http://schemas.openxmlformats.org/officeDocument/2006/relationships/slideLayout" Target="../slideLayouts/slideLayout41.xml"/><Relationship Id="rId7" Type="http://schemas.openxmlformats.org/officeDocument/2006/relationships/slideLayout" Target="../slideLayouts/slideLayout40.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3" Type="http://schemas.openxmlformats.org/officeDocument/2006/relationships/slideLayout" Target="../slideLayouts/slideLayout36.xml"/><Relationship Id="rId2" Type="http://schemas.openxmlformats.org/officeDocument/2006/relationships/slideLayout" Target="../slideLayouts/slideLayout35.xml"/><Relationship Id="rId16" Type="http://schemas.openxmlformats.org/officeDocument/2006/relationships/theme" Target="../theme/theme4.xml"/><Relationship Id="rId15" Type="http://schemas.openxmlformats.org/officeDocument/2006/relationships/image" Target="../media/image4.svg"/><Relationship Id="rId14" Type="http://schemas.openxmlformats.org/officeDocument/2006/relationships/image" Target="../media/image3.png"/><Relationship Id="rId13" Type="http://schemas.openxmlformats.org/officeDocument/2006/relationships/image" Target="../media/image2.svg"/><Relationship Id="rId12" Type="http://schemas.openxmlformats.org/officeDocument/2006/relationships/image" Target="../media/image1.png"/><Relationship Id="rId11" Type="http://schemas.openxmlformats.org/officeDocument/2006/relationships/slideLayout" Target="../slideLayouts/slideLayout44.xml"/><Relationship Id="rId10" Type="http://schemas.openxmlformats.org/officeDocument/2006/relationships/slideLayout" Target="../slideLayouts/slideLayout43.xml"/><Relationship Id="rId1" Type="http://schemas.openxmlformats.org/officeDocument/2006/relationships/slideLayout" Target="../slideLayouts/slideLayout34.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3.xml"/><Relationship Id="rId8" Type="http://schemas.openxmlformats.org/officeDocument/2006/relationships/slideLayout" Target="../slideLayouts/slideLayout52.xml"/><Relationship Id="rId7" Type="http://schemas.openxmlformats.org/officeDocument/2006/relationships/slideLayout" Target="../slideLayouts/slideLayout51.xml"/><Relationship Id="rId6" Type="http://schemas.openxmlformats.org/officeDocument/2006/relationships/slideLayout" Target="../slideLayouts/slideLayout50.xml"/><Relationship Id="rId5" Type="http://schemas.openxmlformats.org/officeDocument/2006/relationships/slideLayout" Target="../slideLayouts/slideLayout49.xml"/><Relationship Id="rId4" Type="http://schemas.openxmlformats.org/officeDocument/2006/relationships/slideLayout" Target="../slideLayouts/slideLayout48.xml"/><Relationship Id="rId3" Type="http://schemas.openxmlformats.org/officeDocument/2006/relationships/slideLayout" Target="../slideLayouts/slideLayout47.xml"/><Relationship Id="rId2" Type="http://schemas.openxmlformats.org/officeDocument/2006/relationships/slideLayout" Target="../slideLayouts/slideLayout46.xml"/><Relationship Id="rId16" Type="http://schemas.openxmlformats.org/officeDocument/2006/relationships/theme" Target="../theme/theme5.xml"/><Relationship Id="rId15" Type="http://schemas.openxmlformats.org/officeDocument/2006/relationships/image" Target="../media/image4.svg"/><Relationship Id="rId14" Type="http://schemas.openxmlformats.org/officeDocument/2006/relationships/image" Target="../media/image3.png"/><Relationship Id="rId13" Type="http://schemas.openxmlformats.org/officeDocument/2006/relationships/image" Target="../media/image2.svg"/><Relationship Id="rId12" Type="http://schemas.openxmlformats.org/officeDocument/2006/relationships/image" Target="../media/image1.png"/><Relationship Id="rId11" Type="http://schemas.openxmlformats.org/officeDocument/2006/relationships/slideLayout" Target="../slideLayouts/slideLayout55.xml"/><Relationship Id="rId10" Type="http://schemas.openxmlformats.org/officeDocument/2006/relationships/slideLayout" Target="../slideLayouts/slideLayout54.xml"/><Relationship Id="rId1"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Roboto Black" panose="02000000000000000000" charset="0"/>
              </a:defRPr>
            </a:lvl1pPr>
          </a:lstStyle>
          <a:p>
            <a:fld id="{E00A2B21-91EA-4CB5-90A3-27E50527965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Roboto Black" panose="02000000000000000000"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Roboto Black" panose="02000000000000000000" charset="0"/>
              </a:defRPr>
            </a:lvl1pPr>
          </a:lstStyle>
          <a:p>
            <a:fld id="{654FB822-67B9-4D99-8E2F-6543D69D1DBC}" type="slidenum">
              <a:rPr lang="zh-CN" altLang="en-US" smtClean="0"/>
            </a:fld>
            <a:endParaRPr lang="zh-CN" altLang="en-US"/>
          </a:p>
        </p:txBody>
      </p:sp>
      <p:grpSp>
        <p:nvGrpSpPr>
          <p:cNvPr id="7" name="组合 6"/>
          <p:cNvGrpSpPr/>
          <p:nvPr userDrawn="1"/>
        </p:nvGrpSpPr>
        <p:grpSpPr>
          <a:xfrm>
            <a:off x="0" y="0"/>
            <a:ext cx="12192000" cy="6858000"/>
            <a:chOff x="0" y="0"/>
            <a:chExt cx="12192000" cy="6858000"/>
          </a:xfrm>
        </p:grpSpPr>
        <p:grpSp>
          <p:nvGrpSpPr>
            <p:cNvPr id="8" name="组合 7"/>
            <p:cNvGrpSpPr/>
            <p:nvPr/>
          </p:nvGrpSpPr>
          <p:grpSpPr>
            <a:xfrm>
              <a:off x="0" y="0"/>
              <a:ext cx="12192000" cy="6858000"/>
              <a:chOff x="0" y="0"/>
              <a:chExt cx="12192000" cy="6858000"/>
            </a:xfrm>
          </p:grpSpPr>
          <p:sp>
            <p:nvSpPr>
              <p:cNvPr id="16" name="矩形 15"/>
              <p:cNvSpPr/>
              <p:nvPr/>
            </p:nvSpPr>
            <p:spPr>
              <a:xfrm>
                <a:off x="0" y="0"/>
                <a:ext cx="12192000" cy="6858000"/>
              </a:xfrm>
              <a:prstGeom prst="rect">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Roboto Black" panose="02000000000000000000" charset="0"/>
                </a:endParaRPr>
              </a:p>
            </p:txBody>
          </p:sp>
          <p:pic>
            <p:nvPicPr>
              <p:cNvPr id="17" name="图形 16"/>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flipV="1">
                <a:off x="0" y="5132446"/>
                <a:ext cx="12192000" cy="1725554"/>
              </a:xfrm>
              <a:prstGeom prst="rect">
                <a:avLst/>
              </a:prstGeom>
            </p:spPr>
          </p:pic>
          <p:sp>
            <p:nvSpPr>
              <p:cNvPr id="18" name="矩形 17"/>
              <p:cNvSpPr/>
              <p:nvPr/>
            </p:nvSpPr>
            <p:spPr>
              <a:xfrm>
                <a:off x="88900" y="65661"/>
                <a:ext cx="12014200" cy="6726678"/>
              </a:xfrm>
              <a:prstGeom prst="rect">
                <a:avLst/>
              </a:prstGeom>
              <a:solidFill>
                <a:srgbClr val="FFF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Roboto Black" panose="02000000000000000000" charset="0"/>
                </a:endParaRPr>
              </a:p>
            </p:txBody>
          </p:sp>
        </p:grpSp>
        <p:grpSp>
          <p:nvGrpSpPr>
            <p:cNvPr id="9" name="组合 8"/>
            <p:cNvGrpSpPr/>
            <p:nvPr/>
          </p:nvGrpSpPr>
          <p:grpSpPr>
            <a:xfrm>
              <a:off x="155575" y="152117"/>
              <a:ext cx="11880851" cy="6553767"/>
              <a:chOff x="155574" y="142875"/>
              <a:chExt cx="11880851" cy="6553767"/>
            </a:xfrm>
          </p:grpSpPr>
          <p:grpSp>
            <p:nvGrpSpPr>
              <p:cNvPr id="10" name="组合 9"/>
              <p:cNvGrpSpPr/>
              <p:nvPr/>
            </p:nvGrpSpPr>
            <p:grpSpPr>
              <a:xfrm>
                <a:off x="155574" y="142875"/>
                <a:ext cx="11880851" cy="701419"/>
                <a:chOff x="155574" y="142875"/>
                <a:chExt cx="11880851" cy="701419"/>
              </a:xfrm>
            </p:grpSpPr>
            <p:pic>
              <p:nvPicPr>
                <p:cNvPr id="14" name="图形 13"/>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V="1">
                  <a:off x="155574" y="142875"/>
                  <a:ext cx="701419" cy="701419"/>
                </a:xfrm>
                <a:prstGeom prst="rect">
                  <a:avLst/>
                </a:prstGeom>
              </p:spPr>
            </p:pic>
            <p:pic>
              <p:nvPicPr>
                <p:cNvPr id="15" name="图形 14"/>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H="1" flipV="1">
                  <a:off x="11335006" y="142875"/>
                  <a:ext cx="701419" cy="701419"/>
                </a:xfrm>
                <a:prstGeom prst="rect">
                  <a:avLst/>
                </a:prstGeom>
              </p:spPr>
            </p:pic>
          </p:grpSp>
          <p:grpSp>
            <p:nvGrpSpPr>
              <p:cNvPr id="11" name="组合 10"/>
              <p:cNvGrpSpPr/>
              <p:nvPr/>
            </p:nvGrpSpPr>
            <p:grpSpPr>
              <a:xfrm flipV="1">
                <a:off x="155574" y="5995223"/>
                <a:ext cx="11880851" cy="701419"/>
                <a:chOff x="155574" y="142875"/>
                <a:chExt cx="11880851" cy="701419"/>
              </a:xfrm>
            </p:grpSpPr>
            <p:pic>
              <p:nvPicPr>
                <p:cNvPr id="12" name="图形 11"/>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V="1">
                  <a:off x="155574" y="142875"/>
                  <a:ext cx="701419" cy="701419"/>
                </a:xfrm>
                <a:prstGeom prst="rect">
                  <a:avLst/>
                </a:prstGeom>
              </p:spPr>
            </p:pic>
            <p:pic>
              <p:nvPicPr>
                <p:cNvPr id="13" name="图形 12"/>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H="1" flipV="1">
                  <a:off x="11335006" y="142875"/>
                  <a:ext cx="701419" cy="701419"/>
                </a:xfrm>
                <a:prstGeom prst="rect">
                  <a:avLst/>
                </a:prstGeom>
              </p:spPr>
            </p:pic>
          </p:grpSp>
        </p:gr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Roboto Black" panose="02000000000000000000"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Roboto Black" panose="02000000000000000000"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Roboto Black" panose="02000000000000000000"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Roboto Black" panose="02000000000000000000"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Roboto Black" panose="02000000000000000000"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Roboto Black" panose="0200000000000000000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Roboto Black" panose="02000000000000000000" charset="0"/>
              </a:defRPr>
            </a:lvl1pPr>
          </a:lstStyle>
          <a:p>
            <a:fld id="{E00A2B21-91EA-4CB5-90A3-27E50527965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Roboto Black" panose="02000000000000000000"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Roboto Black" panose="02000000000000000000" charset="0"/>
              </a:defRPr>
            </a:lvl1pPr>
          </a:lstStyle>
          <a:p>
            <a:fld id="{654FB822-67B9-4D99-8E2F-6543D69D1DBC}" type="slidenum">
              <a:rPr lang="zh-CN" altLang="en-US" smtClean="0"/>
            </a:fld>
            <a:endParaRPr lang="zh-CN" altLang="en-US"/>
          </a:p>
        </p:txBody>
      </p:sp>
      <p:grpSp>
        <p:nvGrpSpPr>
          <p:cNvPr id="7" name="组合 6"/>
          <p:cNvGrpSpPr/>
          <p:nvPr userDrawn="1"/>
        </p:nvGrpSpPr>
        <p:grpSpPr>
          <a:xfrm>
            <a:off x="0" y="0"/>
            <a:ext cx="12192000" cy="6858000"/>
            <a:chOff x="0" y="0"/>
            <a:chExt cx="12192000" cy="6858000"/>
          </a:xfrm>
        </p:grpSpPr>
        <p:grpSp>
          <p:nvGrpSpPr>
            <p:cNvPr id="8" name="组合 7"/>
            <p:cNvGrpSpPr/>
            <p:nvPr/>
          </p:nvGrpSpPr>
          <p:grpSpPr>
            <a:xfrm>
              <a:off x="0" y="0"/>
              <a:ext cx="12192000" cy="6858000"/>
              <a:chOff x="0" y="0"/>
              <a:chExt cx="12192000" cy="6858000"/>
            </a:xfrm>
          </p:grpSpPr>
          <p:sp>
            <p:nvSpPr>
              <p:cNvPr id="16" name="矩形 15"/>
              <p:cNvSpPr/>
              <p:nvPr/>
            </p:nvSpPr>
            <p:spPr>
              <a:xfrm>
                <a:off x="0" y="0"/>
                <a:ext cx="12192000" cy="6858000"/>
              </a:xfrm>
              <a:prstGeom prst="rect">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Roboto Black" panose="02000000000000000000" charset="0"/>
                </a:endParaRPr>
              </a:p>
            </p:txBody>
          </p:sp>
          <p:pic>
            <p:nvPicPr>
              <p:cNvPr id="17" name="图形 16"/>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flipV="1">
                <a:off x="0" y="5132446"/>
                <a:ext cx="12192000" cy="1725554"/>
              </a:xfrm>
              <a:prstGeom prst="rect">
                <a:avLst/>
              </a:prstGeom>
            </p:spPr>
          </p:pic>
          <p:sp>
            <p:nvSpPr>
              <p:cNvPr id="18" name="矩形 17"/>
              <p:cNvSpPr/>
              <p:nvPr/>
            </p:nvSpPr>
            <p:spPr>
              <a:xfrm>
                <a:off x="88900" y="65661"/>
                <a:ext cx="12014200" cy="6726678"/>
              </a:xfrm>
              <a:prstGeom prst="rect">
                <a:avLst/>
              </a:prstGeom>
              <a:solidFill>
                <a:srgbClr val="FFF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Roboto Black" panose="02000000000000000000" charset="0"/>
                </a:endParaRPr>
              </a:p>
            </p:txBody>
          </p:sp>
        </p:grpSp>
        <p:grpSp>
          <p:nvGrpSpPr>
            <p:cNvPr id="9" name="组合 8"/>
            <p:cNvGrpSpPr/>
            <p:nvPr/>
          </p:nvGrpSpPr>
          <p:grpSpPr>
            <a:xfrm>
              <a:off x="155575" y="152117"/>
              <a:ext cx="11880851" cy="6553767"/>
              <a:chOff x="155574" y="142875"/>
              <a:chExt cx="11880851" cy="6553767"/>
            </a:xfrm>
          </p:grpSpPr>
          <p:grpSp>
            <p:nvGrpSpPr>
              <p:cNvPr id="10" name="组合 9"/>
              <p:cNvGrpSpPr/>
              <p:nvPr/>
            </p:nvGrpSpPr>
            <p:grpSpPr>
              <a:xfrm>
                <a:off x="155574" y="142875"/>
                <a:ext cx="11880851" cy="701419"/>
                <a:chOff x="155574" y="142875"/>
                <a:chExt cx="11880851" cy="701419"/>
              </a:xfrm>
            </p:grpSpPr>
            <p:pic>
              <p:nvPicPr>
                <p:cNvPr id="14" name="图形 13"/>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V="1">
                  <a:off x="155574" y="142875"/>
                  <a:ext cx="701419" cy="701419"/>
                </a:xfrm>
                <a:prstGeom prst="rect">
                  <a:avLst/>
                </a:prstGeom>
              </p:spPr>
            </p:pic>
            <p:pic>
              <p:nvPicPr>
                <p:cNvPr id="15" name="图形 14"/>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H="1" flipV="1">
                  <a:off x="11335006" y="142875"/>
                  <a:ext cx="701419" cy="701419"/>
                </a:xfrm>
                <a:prstGeom prst="rect">
                  <a:avLst/>
                </a:prstGeom>
              </p:spPr>
            </p:pic>
          </p:grpSp>
          <p:grpSp>
            <p:nvGrpSpPr>
              <p:cNvPr id="11" name="组合 10"/>
              <p:cNvGrpSpPr/>
              <p:nvPr/>
            </p:nvGrpSpPr>
            <p:grpSpPr>
              <a:xfrm flipV="1">
                <a:off x="155574" y="5995223"/>
                <a:ext cx="11880851" cy="701419"/>
                <a:chOff x="155574" y="142875"/>
                <a:chExt cx="11880851" cy="701419"/>
              </a:xfrm>
            </p:grpSpPr>
            <p:pic>
              <p:nvPicPr>
                <p:cNvPr id="12" name="图形 11"/>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V="1">
                  <a:off x="155574" y="142875"/>
                  <a:ext cx="701419" cy="701419"/>
                </a:xfrm>
                <a:prstGeom prst="rect">
                  <a:avLst/>
                </a:prstGeom>
              </p:spPr>
            </p:pic>
            <p:pic>
              <p:nvPicPr>
                <p:cNvPr id="13" name="图形 12"/>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H="1" flipV="1">
                  <a:off x="11335006" y="142875"/>
                  <a:ext cx="701419" cy="701419"/>
                </a:xfrm>
                <a:prstGeom prst="rect">
                  <a:avLst/>
                </a:prstGeom>
              </p:spPr>
            </p:pic>
          </p:grpSp>
        </p:grpSp>
      </p:gr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Roboto Black" panose="02000000000000000000"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Roboto Black" panose="02000000000000000000"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Roboto Black" panose="02000000000000000000"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Roboto Black" panose="02000000000000000000"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Roboto Black" panose="02000000000000000000"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Roboto Black" panose="0200000000000000000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Roboto Black" panose="02000000000000000000" charset="0"/>
              </a:defRPr>
            </a:lvl1pPr>
          </a:lstStyle>
          <a:p>
            <a:fld id="{E00A2B21-91EA-4CB5-90A3-27E50527965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Roboto Black" panose="02000000000000000000"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Roboto Black" panose="02000000000000000000" charset="0"/>
              </a:defRPr>
            </a:lvl1pPr>
          </a:lstStyle>
          <a:p>
            <a:fld id="{654FB822-67B9-4D99-8E2F-6543D69D1DBC}" type="slidenum">
              <a:rPr lang="zh-CN" altLang="en-US" smtClean="0"/>
            </a:fld>
            <a:endParaRPr lang="zh-CN" altLang="en-US"/>
          </a:p>
        </p:txBody>
      </p:sp>
      <p:grpSp>
        <p:nvGrpSpPr>
          <p:cNvPr id="7" name="组合 6"/>
          <p:cNvGrpSpPr/>
          <p:nvPr userDrawn="1"/>
        </p:nvGrpSpPr>
        <p:grpSpPr>
          <a:xfrm>
            <a:off x="0" y="0"/>
            <a:ext cx="12192000" cy="6858000"/>
            <a:chOff x="0" y="0"/>
            <a:chExt cx="12192000" cy="6858000"/>
          </a:xfrm>
        </p:grpSpPr>
        <p:grpSp>
          <p:nvGrpSpPr>
            <p:cNvPr id="8" name="组合 7"/>
            <p:cNvGrpSpPr/>
            <p:nvPr/>
          </p:nvGrpSpPr>
          <p:grpSpPr>
            <a:xfrm>
              <a:off x="0" y="0"/>
              <a:ext cx="12192000" cy="6858000"/>
              <a:chOff x="0" y="0"/>
              <a:chExt cx="12192000" cy="6858000"/>
            </a:xfrm>
          </p:grpSpPr>
          <p:sp>
            <p:nvSpPr>
              <p:cNvPr id="16" name="矩形 15"/>
              <p:cNvSpPr/>
              <p:nvPr/>
            </p:nvSpPr>
            <p:spPr>
              <a:xfrm>
                <a:off x="0" y="0"/>
                <a:ext cx="12192000" cy="6858000"/>
              </a:xfrm>
              <a:prstGeom prst="rect">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Roboto Black" panose="02000000000000000000" charset="0"/>
                </a:endParaRPr>
              </a:p>
            </p:txBody>
          </p:sp>
          <p:pic>
            <p:nvPicPr>
              <p:cNvPr id="17" name="图形 16"/>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flipV="1">
                <a:off x="0" y="5132446"/>
                <a:ext cx="12192000" cy="1725554"/>
              </a:xfrm>
              <a:prstGeom prst="rect">
                <a:avLst/>
              </a:prstGeom>
            </p:spPr>
          </p:pic>
          <p:sp>
            <p:nvSpPr>
              <p:cNvPr id="18" name="矩形 17"/>
              <p:cNvSpPr/>
              <p:nvPr/>
            </p:nvSpPr>
            <p:spPr>
              <a:xfrm>
                <a:off x="88900" y="65661"/>
                <a:ext cx="12014200" cy="6726678"/>
              </a:xfrm>
              <a:prstGeom prst="rect">
                <a:avLst/>
              </a:prstGeom>
              <a:solidFill>
                <a:srgbClr val="FFF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Roboto Black" panose="02000000000000000000" charset="0"/>
                </a:endParaRPr>
              </a:p>
            </p:txBody>
          </p:sp>
        </p:grpSp>
        <p:grpSp>
          <p:nvGrpSpPr>
            <p:cNvPr id="9" name="组合 8"/>
            <p:cNvGrpSpPr/>
            <p:nvPr/>
          </p:nvGrpSpPr>
          <p:grpSpPr>
            <a:xfrm>
              <a:off x="155575" y="152117"/>
              <a:ext cx="11880851" cy="6553767"/>
              <a:chOff x="155574" y="142875"/>
              <a:chExt cx="11880851" cy="6553767"/>
            </a:xfrm>
          </p:grpSpPr>
          <p:grpSp>
            <p:nvGrpSpPr>
              <p:cNvPr id="10" name="组合 9"/>
              <p:cNvGrpSpPr/>
              <p:nvPr/>
            </p:nvGrpSpPr>
            <p:grpSpPr>
              <a:xfrm>
                <a:off x="155574" y="142875"/>
                <a:ext cx="11880851" cy="701419"/>
                <a:chOff x="155574" y="142875"/>
                <a:chExt cx="11880851" cy="701419"/>
              </a:xfrm>
            </p:grpSpPr>
            <p:pic>
              <p:nvPicPr>
                <p:cNvPr id="14" name="图形 13"/>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V="1">
                  <a:off x="155574" y="142875"/>
                  <a:ext cx="701419" cy="701419"/>
                </a:xfrm>
                <a:prstGeom prst="rect">
                  <a:avLst/>
                </a:prstGeom>
              </p:spPr>
            </p:pic>
            <p:pic>
              <p:nvPicPr>
                <p:cNvPr id="15" name="图形 14"/>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H="1" flipV="1">
                  <a:off x="11335006" y="142875"/>
                  <a:ext cx="701419" cy="701419"/>
                </a:xfrm>
                <a:prstGeom prst="rect">
                  <a:avLst/>
                </a:prstGeom>
              </p:spPr>
            </p:pic>
          </p:grpSp>
          <p:grpSp>
            <p:nvGrpSpPr>
              <p:cNvPr id="11" name="组合 10"/>
              <p:cNvGrpSpPr/>
              <p:nvPr/>
            </p:nvGrpSpPr>
            <p:grpSpPr>
              <a:xfrm flipV="1">
                <a:off x="155574" y="5995223"/>
                <a:ext cx="11880851" cy="701419"/>
                <a:chOff x="155574" y="142875"/>
                <a:chExt cx="11880851" cy="701419"/>
              </a:xfrm>
            </p:grpSpPr>
            <p:pic>
              <p:nvPicPr>
                <p:cNvPr id="12" name="图形 11"/>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V="1">
                  <a:off x="155574" y="142875"/>
                  <a:ext cx="701419" cy="701419"/>
                </a:xfrm>
                <a:prstGeom prst="rect">
                  <a:avLst/>
                </a:prstGeom>
              </p:spPr>
            </p:pic>
            <p:pic>
              <p:nvPicPr>
                <p:cNvPr id="13" name="图形 12"/>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H="1" flipV="1">
                  <a:off x="11335006" y="142875"/>
                  <a:ext cx="701419" cy="701419"/>
                </a:xfrm>
                <a:prstGeom prst="rect">
                  <a:avLst/>
                </a:prstGeom>
              </p:spPr>
            </p:pic>
          </p:grpSp>
        </p:grpSp>
      </p:gr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Roboto Black" panose="02000000000000000000"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Roboto Black" panose="02000000000000000000"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Roboto Black" panose="02000000000000000000"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Roboto Black" panose="02000000000000000000"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Roboto Black" panose="02000000000000000000"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Roboto Black" panose="0200000000000000000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Roboto Black" panose="02000000000000000000" charset="0"/>
              </a:defRPr>
            </a:lvl1pPr>
          </a:lstStyle>
          <a:p>
            <a:fld id="{E00A2B21-91EA-4CB5-90A3-27E50527965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Roboto Black" panose="02000000000000000000"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Roboto Black" panose="02000000000000000000" charset="0"/>
              </a:defRPr>
            </a:lvl1pPr>
          </a:lstStyle>
          <a:p>
            <a:fld id="{654FB822-67B9-4D99-8E2F-6543D69D1DBC}" type="slidenum">
              <a:rPr lang="zh-CN" altLang="en-US" smtClean="0"/>
            </a:fld>
            <a:endParaRPr lang="zh-CN" altLang="en-US"/>
          </a:p>
        </p:txBody>
      </p:sp>
      <p:grpSp>
        <p:nvGrpSpPr>
          <p:cNvPr id="7" name="组合 6"/>
          <p:cNvGrpSpPr/>
          <p:nvPr userDrawn="1"/>
        </p:nvGrpSpPr>
        <p:grpSpPr>
          <a:xfrm>
            <a:off x="0" y="0"/>
            <a:ext cx="12192000" cy="6858000"/>
            <a:chOff x="0" y="0"/>
            <a:chExt cx="12192000" cy="6858000"/>
          </a:xfrm>
        </p:grpSpPr>
        <p:grpSp>
          <p:nvGrpSpPr>
            <p:cNvPr id="8" name="组合 7"/>
            <p:cNvGrpSpPr/>
            <p:nvPr/>
          </p:nvGrpSpPr>
          <p:grpSpPr>
            <a:xfrm>
              <a:off x="0" y="0"/>
              <a:ext cx="12192000" cy="6858000"/>
              <a:chOff x="0" y="0"/>
              <a:chExt cx="12192000" cy="6858000"/>
            </a:xfrm>
          </p:grpSpPr>
          <p:sp>
            <p:nvSpPr>
              <p:cNvPr id="16" name="矩形 15"/>
              <p:cNvSpPr/>
              <p:nvPr/>
            </p:nvSpPr>
            <p:spPr>
              <a:xfrm>
                <a:off x="0" y="0"/>
                <a:ext cx="12192000" cy="6858000"/>
              </a:xfrm>
              <a:prstGeom prst="rect">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Roboto Black" panose="02000000000000000000" charset="0"/>
                </a:endParaRPr>
              </a:p>
            </p:txBody>
          </p:sp>
          <p:pic>
            <p:nvPicPr>
              <p:cNvPr id="17" name="图形 16"/>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flipV="1">
                <a:off x="0" y="5132446"/>
                <a:ext cx="12192000" cy="1725554"/>
              </a:xfrm>
              <a:prstGeom prst="rect">
                <a:avLst/>
              </a:prstGeom>
            </p:spPr>
          </p:pic>
          <p:sp>
            <p:nvSpPr>
              <p:cNvPr id="18" name="矩形 17"/>
              <p:cNvSpPr/>
              <p:nvPr/>
            </p:nvSpPr>
            <p:spPr>
              <a:xfrm>
                <a:off x="88900" y="65661"/>
                <a:ext cx="12014200" cy="6726678"/>
              </a:xfrm>
              <a:prstGeom prst="rect">
                <a:avLst/>
              </a:prstGeom>
              <a:solidFill>
                <a:srgbClr val="FFF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Roboto Black" panose="02000000000000000000" charset="0"/>
                </a:endParaRPr>
              </a:p>
            </p:txBody>
          </p:sp>
        </p:grpSp>
        <p:grpSp>
          <p:nvGrpSpPr>
            <p:cNvPr id="9" name="组合 8"/>
            <p:cNvGrpSpPr/>
            <p:nvPr/>
          </p:nvGrpSpPr>
          <p:grpSpPr>
            <a:xfrm>
              <a:off x="155575" y="152117"/>
              <a:ext cx="11880851" cy="6553767"/>
              <a:chOff x="155574" y="142875"/>
              <a:chExt cx="11880851" cy="6553767"/>
            </a:xfrm>
          </p:grpSpPr>
          <p:grpSp>
            <p:nvGrpSpPr>
              <p:cNvPr id="10" name="组合 9"/>
              <p:cNvGrpSpPr/>
              <p:nvPr/>
            </p:nvGrpSpPr>
            <p:grpSpPr>
              <a:xfrm>
                <a:off x="155574" y="142875"/>
                <a:ext cx="11880851" cy="701419"/>
                <a:chOff x="155574" y="142875"/>
                <a:chExt cx="11880851" cy="701419"/>
              </a:xfrm>
            </p:grpSpPr>
            <p:pic>
              <p:nvPicPr>
                <p:cNvPr id="14" name="图形 13"/>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V="1">
                  <a:off x="155574" y="142875"/>
                  <a:ext cx="701419" cy="701419"/>
                </a:xfrm>
                <a:prstGeom prst="rect">
                  <a:avLst/>
                </a:prstGeom>
              </p:spPr>
            </p:pic>
            <p:pic>
              <p:nvPicPr>
                <p:cNvPr id="15" name="图形 14"/>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H="1" flipV="1">
                  <a:off x="11335006" y="142875"/>
                  <a:ext cx="701419" cy="701419"/>
                </a:xfrm>
                <a:prstGeom prst="rect">
                  <a:avLst/>
                </a:prstGeom>
              </p:spPr>
            </p:pic>
          </p:grpSp>
          <p:grpSp>
            <p:nvGrpSpPr>
              <p:cNvPr id="11" name="组合 10"/>
              <p:cNvGrpSpPr/>
              <p:nvPr/>
            </p:nvGrpSpPr>
            <p:grpSpPr>
              <a:xfrm flipV="1">
                <a:off x="155574" y="5995223"/>
                <a:ext cx="11880851" cy="701419"/>
                <a:chOff x="155574" y="142875"/>
                <a:chExt cx="11880851" cy="701419"/>
              </a:xfrm>
            </p:grpSpPr>
            <p:pic>
              <p:nvPicPr>
                <p:cNvPr id="12" name="图形 11"/>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V="1">
                  <a:off x="155574" y="142875"/>
                  <a:ext cx="701419" cy="701419"/>
                </a:xfrm>
                <a:prstGeom prst="rect">
                  <a:avLst/>
                </a:prstGeom>
              </p:spPr>
            </p:pic>
            <p:pic>
              <p:nvPicPr>
                <p:cNvPr id="13" name="图形 12"/>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H="1" flipV="1">
                  <a:off x="11335006" y="142875"/>
                  <a:ext cx="701419" cy="701419"/>
                </a:xfrm>
                <a:prstGeom prst="rect">
                  <a:avLst/>
                </a:prstGeom>
              </p:spPr>
            </p:pic>
          </p:grpSp>
        </p:grpSp>
      </p:gr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Roboto Black" panose="02000000000000000000"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Roboto Black" panose="02000000000000000000"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Roboto Black" panose="02000000000000000000"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Roboto Black" panose="02000000000000000000"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Roboto Black" panose="02000000000000000000"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Roboto Black" panose="0200000000000000000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Roboto Black" panose="02000000000000000000" charset="0"/>
              </a:defRPr>
            </a:lvl1pPr>
          </a:lstStyle>
          <a:p>
            <a:fld id="{E00A2B21-91EA-4CB5-90A3-27E50527965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Roboto Black" panose="02000000000000000000"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Roboto Black" panose="02000000000000000000" charset="0"/>
              </a:defRPr>
            </a:lvl1pPr>
          </a:lstStyle>
          <a:p>
            <a:fld id="{654FB822-67B9-4D99-8E2F-6543D69D1DBC}" type="slidenum">
              <a:rPr lang="zh-CN" altLang="en-US" smtClean="0"/>
            </a:fld>
            <a:endParaRPr lang="zh-CN" altLang="en-US"/>
          </a:p>
        </p:txBody>
      </p:sp>
      <p:grpSp>
        <p:nvGrpSpPr>
          <p:cNvPr id="7" name="组合 6"/>
          <p:cNvGrpSpPr/>
          <p:nvPr userDrawn="1"/>
        </p:nvGrpSpPr>
        <p:grpSpPr>
          <a:xfrm>
            <a:off x="0" y="0"/>
            <a:ext cx="12192000" cy="6858000"/>
            <a:chOff x="0" y="0"/>
            <a:chExt cx="12192000" cy="6858000"/>
          </a:xfrm>
        </p:grpSpPr>
        <p:grpSp>
          <p:nvGrpSpPr>
            <p:cNvPr id="8" name="组合 7"/>
            <p:cNvGrpSpPr/>
            <p:nvPr/>
          </p:nvGrpSpPr>
          <p:grpSpPr>
            <a:xfrm>
              <a:off x="0" y="0"/>
              <a:ext cx="12192000" cy="6858000"/>
              <a:chOff x="0" y="0"/>
              <a:chExt cx="12192000" cy="6858000"/>
            </a:xfrm>
          </p:grpSpPr>
          <p:sp>
            <p:nvSpPr>
              <p:cNvPr id="16" name="矩形 15"/>
              <p:cNvSpPr/>
              <p:nvPr/>
            </p:nvSpPr>
            <p:spPr>
              <a:xfrm>
                <a:off x="0" y="0"/>
                <a:ext cx="12192000" cy="6858000"/>
              </a:xfrm>
              <a:prstGeom prst="rect">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Roboto Black" panose="02000000000000000000" charset="0"/>
                </a:endParaRPr>
              </a:p>
            </p:txBody>
          </p:sp>
          <p:pic>
            <p:nvPicPr>
              <p:cNvPr id="17" name="图形 16"/>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flipH="1" flipV="1">
                <a:off x="0" y="5132446"/>
                <a:ext cx="12192000" cy="1725554"/>
              </a:xfrm>
              <a:prstGeom prst="rect">
                <a:avLst/>
              </a:prstGeom>
            </p:spPr>
          </p:pic>
          <p:sp>
            <p:nvSpPr>
              <p:cNvPr id="18" name="矩形 17"/>
              <p:cNvSpPr/>
              <p:nvPr/>
            </p:nvSpPr>
            <p:spPr>
              <a:xfrm>
                <a:off x="88900" y="65661"/>
                <a:ext cx="12014200" cy="6726678"/>
              </a:xfrm>
              <a:prstGeom prst="rect">
                <a:avLst/>
              </a:prstGeom>
              <a:solidFill>
                <a:srgbClr val="FFF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Roboto Black" panose="02000000000000000000" charset="0"/>
                </a:endParaRPr>
              </a:p>
            </p:txBody>
          </p:sp>
        </p:grpSp>
        <p:grpSp>
          <p:nvGrpSpPr>
            <p:cNvPr id="9" name="组合 8"/>
            <p:cNvGrpSpPr/>
            <p:nvPr/>
          </p:nvGrpSpPr>
          <p:grpSpPr>
            <a:xfrm>
              <a:off x="155575" y="152117"/>
              <a:ext cx="11880851" cy="6553767"/>
              <a:chOff x="155574" y="142875"/>
              <a:chExt cx="11880851" cy="6553767"/>
            </a:xfrm>
          </p:grpSpPr>
          <p:grpSp>
            <p:nvGrpSpPr>
              <p:cNvPr id="10" name="组合 9"/>
              <p:cNvGrpSpPr/>
              <p:nvPr/>
            </p:nvGrpSpPr>
            <p:grpSpPr>
              <a:xfrm>
                <a:off x="155574" y="142875"/>
                <a:ext cx="11880851" cy="701419"/>
                <a:chOff x="155574" y="142875"/>
                <a:chExt cx="11880851" cy="701419"/>
              </a:xfrm>
            </p:grpSpPr>
            <p:pic>
              <p:nvPicPr>
                <p:cNvPr id="14" name="图形 13"/>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V="1">
                  <a:off x="155574" y="142875"/>
                  <a:ext cx="701419" cy="701419"/>
                </a:xfrm>
                <a:prstGeom prst="rect">
                  <a:avLst/>
                </a:prstGeom>
              </p:spPr>
            </p:pic>
            <p:pic>
              <p:nvPicPr>
                <p:cNvPr id="15" name="图形 14"/>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H="1" flipV="1">
                  <a:off x="11335006" y="142875"/>
                  <a:ext cx="701419" cy="701419"/>
                </a:xfrm>
                <a:prstGeom prst="rect">
                  <a:avLst/>
                </a:prstGeom>
              </p:spPr>
            </p:pic>
          </p:grpSp>
          <p:grpSp>
            <p:nvGrpSpPr>
              <p:cNvPr id="11" name="组合 10"/>
              <p:cNvGrpSpPr/>
              <p:nvPr/>
            </p:nvGrpSpPr>
            <p:grpSpPr>
              <a:xfrm flipV="1">
                <a:off x="155574" y="5995223"/>
                <a:ext cx="11880851" cy="701419"/>
                <a:chOff x="155574" y="142875"/>
                <a:chExt cx="11880851" cy="701419"/>
              </a:xfrm>
            </p:grpSpPr>
            <p:pic>
              <p:nvPicPr>
                <p:cNvPr id="12" name="图形 11"/>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V="1">
                  <a:off x="155574" y="142875"/>
                  <a:ext cx="701419" cy="701419"/>
                </a:xfrm>
                <a:prstGeom prst="rect">
                  <a:avLst/>
                </a:prstGeom>
              </p:spPr>
            </p:pic>
            <p:pic>
              <p:nvPicPr>
                <p:cNvPr id="13" name="图形 12"/>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flipH="1" flipV="1">
                  <a:off x="11335006" y="142875"/>
                  <a:ext cx="701419" cy="701419"/>
                </a:xfrm>
                <a:prstGeom prst="rect">
                  <a:avLst/>
                </a:prstGeom>
              </p:spPr>
            </p:pic>
          </p:grpSp>
        </p:grpSp>
      </p:gr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Roboto Black" panose="02000000000000000000"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Roboto Black" panose="02000000000000000000"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Roboto Black" panose="02000000000000000000"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Roboto Black" panose="02000000000000000000"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Roboto Black" panose="02000000000000000000"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Roboto Black" panose="0200000000000000000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1.xml"/><Relationship Id="rId8" Type="http://schemas.openxmlformats.org/officeDocument/2006/relationships/image" Target="../media/image8.svg"/><Relationship Id="rId7" Type="http://schemas.openxmlformats.org/officeDocument/2006/relationships/image" Target="../media/image7.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1" Type="http://schemas.openxmlformats.org/officeDocument/2006/relationships/notesSlide" Target="../notesSlides/notesSlide1.xml"/><Relationship Id="rId10"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image" Target="../media/image21.png"/><Relationship Id="rId1" Type="http://schemas.openxmlformats.org/officeDocument/2006/relationships/image" Target="../media/image20.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34.xml"/><Relationship Id="rId2" Type="http://schemas.openxmlformats.org/officeDocument/2006/relationships/tags" Target="../tags/tag11.xml"/><Relationship Id="rId1"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6.xml"/><Relationship Id="rId1" Type="http://schemas.openxmlformats.org/officeDocument/2006/relationships/image" Target="../media/image23.png"/></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12.xml"/><Relationship Id="rId4" Type="http://schemas.openxmlformats.org/officeDocument/2006/relationships/image" Target="../media/image9.png"/><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1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19.xml.rels><?xml version="1.0" encoding="UTF-8" standalone="yes"?>
<Relationships xmlns="http://schemas.openxmlformats.org/package/2006/relationships"><Relationship Id="rId8" Type="http://schemas.openxmlformats.org/officeDocument/2006/relationships/notesSlide" Target="../notesSlides/notesSlide13.xml"/><Relationship Id="rId7" Type="http://schemas.openxmlformats.org/officeDocument/2006/relationships/slideLayout" Target="../slideLayouts/slideLayout1.xml"/><Relationship Id="rId6" Type="http://schemas.openxmlformats.org/officeDocument/2006/relationships/tags" Target="../tags/tag16.xml"/><Relationship Id="rId5" Type="http://schemas.openxmlformats.org/officeDocument/2006/relationships/image" Target="../media/image9.png"/><Relationship Id="rId4" Type="http://schemas.openxmlformats.org/officeDocument/2006/relationships/image" Target="../media/image7.png"/><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2.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9" Type="http://schemas.openxmlformats.org/officeDocument/2006/relationships/tags" Target="../tags/tag3.xml"/><Relationship Id="rId8" Type="http://schemas.openxmlformats.org/officeDocument/2006/relationships/image" Target="../media/image10.svg"/><Relationship Id="rId7" Type="http://schemas.openxmlformats.org/officeDocument/2006/relationships/image" Target="../media/image9.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0" Type="http://schemas.openxmlformats.org/officeDocument/2006/relationships/slideLayout" Target="../slideLayouts/slideLayout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xml"/><Relationship Id="rId4" Type="http://schemas.openxmlformats.org/officeDocument/2006/relationships/tags" Target="../tags/tag4.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tags" Target="../tags/tag5.xml"/><Relationship Id="rId2" Type="http://schemas.openxmlformats.org/officeDocument/2006/relationships/image" Target="../media/image15.jpeg"/><Relationship Id="rId1" Type="http://schemas.openxmlformats.org/officeDocument/2006/relationships/image" Target="../media/image14.png"/></Relationships>
</file>

<file path=ppt/slides/_rels/slide6.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image" Target="../media/image10.svg"/><Relationship Id="rId7" Type="http://schemas.openxmlformats.org/officeDocument/2006/relationships/image" Target="../media/image9.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0" Type="http://schemas.openxmlformats.org/officeDocument/2006/relationships/slideLayout" Target="../slideLayouts/slideLayout1.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tags" Target="../tags/tag8.xml"/><Relationship Id="rId1" Type="http://schemas.openxmlformats.org/officeDocument/2006/relationships/image" Target="../media/image16.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2.xml"/><Relationship Id="rId2" Type="http://schemas.openxmlformats.org/officeDocument/2006/relationships/tags" Target="../tags/tag9.xml"/><Relationship Id="rId1"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p:cNvGrpSpPr/>
          <p:nvPr/>
        </p:nvGrpSpPr>
        <p:grpSpPr>
          <a:xfrm>
            <a:off x="0" y="0"/>
            <a:ext cx="12192000" cy="6858000"/>
            <a:chOff x="0" y="0"/>
            <a:chExt cx="12192000" cy="6858000"/>
          </a:xfrm>
        </p:grpSpPr>
        <p:sp>
          <p:nvSpPr>
            <p:cNvPr id="44" name="矩形 43"/>
            <p:cNvSpPr/>
            <p:nvPr/>
          </p:nvSpPr>
          <p:spPr>
            <a:xfrm>
              <a:off x="0" y="0"/>
              <a:ext cx="12192000" cy="6858000"/>
            </a:xfrm>
            <a:prstGeom prst="rect">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pic>
          <p:nvPicPr>
            <p:cNvPr id="54" name="图形 53"/>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flipH="1" flipV="1">
              <a:off x="0" y="5132446"/>
              <a:ext cx="12192000" cy="1725554"/>
            </a:xfrm>
            <a:prstGeom prst="rect">
              <a:avLst/>
            </a:prstGeom>
          </p:spPr>
        </p:pic>
        <p:sp>
          <p:nvSpPr>
            <p:cNvPr id="46" name="矩形 45"/>
            <p:cNvSpPr/>
            <p:nvPr/>
          </p:nvSpPr>
          <p:spPr>
            <a:xfrm>
              <a:off x="311150" y="285750"/>
              <a:ext cx="11569700" cy="6286500"/>
            </a:xfrm>
            <a:prstGeom prst="rect">
              <a:avLst/>
            </a:prstGeom>
            <a:solidFill>
              <a:srgbClr val="FFF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grpSp>
          <p:nvGrpSpPr>
            <p:cNvPr id="49" name="组合 48"/>
            <p:cNvGrpSpPr/>
            <p:nvPr/>
          </p:nvGrpSpPr>
          <p:grpSpPr>
            <a:xfrm flipV="1">
              <a:off x="506284" y="493585"/>
              <a:ext cx="11179432" cy="701420"/>
              <a:chOff x="506284" y="5572649"/>
              <a:chExt cx="11179432" cy="701420"/>
            </a:xfrm>
          </p:grpSpPr>
          <p:pic>
            <p:nvPicPr>
              <p:cNvPr id="50" name="图形 49"/>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6284" y="5572649"/>
                <a:ext cx="701419" cy="701419"/>
              </a:xfrm>
              <a:prstGeom prst="rect">
                <a:avLst/>
              </a:prstGeom>
            </p:spPr>
          </p:pic>
          <p:pic>
            <p:nvPicPr>
              <p:cNvPr id="51" name="图形 50"/>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10984297" y="5572650"/>
                <a:ext cx="701419" cy="701419"/>
              </a:xfrm>
              <a:prstGeom prst="rect">
                <a:avLst/>
              </a:prstGeom>
            </p:spPr>
          </p:pic>
        </p:grpSp>
        <p:grpSp>
          <p:nvGrpSpPr>
            <p:cNvPr id="55" name="组合 54"/>
            <p:cNvGrpSpPr/>
            <p:nvPr/>
          </p:nvGrpSpPr>
          <p:grpSpPr>
            <a:xfrm>
              <a:off x="506284" y="5662995"/>
              <a:ext cx="11179432" cy="701420"/>
              <a:chOff x="506284" y="5572649"/>
              <a:chExt cx="11179432" cy="701420"/>
            </a:xfrm>
          </p:grpSpPr>
          <p:pic>
            <p:nvPicPr>
              <p:cNvPr id="56" name="图形 55"/>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6284" y="5572649"/>
                <a:ext cx="701419" cy="701419"/>
              </a:xfrm>
              <a:prstGeom prst="rect">
                <a:avLst/>
              </a:prstGeom>
            </p:spPr>
          </p:pic>
          <p:pic>
            <p:nvPicPr>
              <p:cNvPr id="57" name="图形 56"/>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flipH="1">
                <a:off x="10984297" y="5572650"/>
                <a:ext cx="701419" cy="701419"/>
              </a:xfrm>
              <a:prstGeom prst="rect">
                <a:avLst/>
              </a:prstGeom>
            </p:spPr>
          </p:pic>
        </p:grpSp>
      </p:grpSp>
      <p:sp>
        <p:nvSpPr>
          <p:cNvPr id="61" name="Oval 58"/>
          <p:cNvSpPr/>
          <p:nvPr/>
        </p:nvSpPr>
        <p:spPr>
          <a:xfrm>
            <a:off x="3046232" y="1514372"/>
            <a:ext cx="6099537" cy="3829256"/>
          </a:xfrm>
          <a:custGeom>
            <a:avLst/>
            <a:gdLst>
              <a:gd name="T0" fmla="*/ 2357 w 2416"/>
              <a:gd name="T1" fmla="*/ 389 h 1519"/>
              <a:gd name="T2" fmla="*/ 1236 w 2416"/>
              <a:gd name="T3" fmla="*/ 6 h 1519"/>
              <a:gd name="T4" fmla="*/ 1180 w 2416"/>
              <a:gd name="T5" fmla="*/ 6 h 1519"/>
              <a:gd name="T6" fmla="*/ 59 w 2416"/>
              <a:gd name="T7" fmla="*/ 389 h 1519"/>
              <a:gd name="T8" fmla="*/ 0 w 2416"/>
              <a:gd name="T9" fmla="*/ 471 h 1519"/>
              <a:gd name="T10" fmla="*/ 59 w 2416"/>
              <a:gd name="T11" fmla="*/ 553 h 1519"/>
              <a:gd name="T12" fmla="*/ 495 w 2416"/>
              <a:gd name="T13" fmla="*/ 701 h 1519"/>
              <a:gd name="T14" fmla="*/ 495 w 2416"/>
              <a:gd name="T15" fmla="*/ 1153 h 1519"/>
              <a:gd name="T16" fmla="*/ 517 w 2416"/>
              <a:gd name="T17" fmla="*/ 1211 h 1519"/>
              <a:gd name="T18" fmla="*/ 1213 w 2416"/>
              <a:gd name="T19" fmla="*/ 1519 h 1519"/>
              <a:gd name="T20" fmla="*/ 1898 w 2416"/>
              <a:gd name="T21" fmla="*/ 1223 h 1519"/>
              <a:gd name="T22" fmla="*/ 1921 w 2416"/>
              <a:gd name="T23" fmla="*/ 1164 h 1519"/>
              <a:gd name="T24" fmla="*/ 1921 w 2416"/>
              <a:gd name="T25" fmla="*/ 702 h 1519"/>
              <a:gd name="T26" fmla="*/ 2101 w 2416"/>
              <a:gd name="T27" fmla="*/ 640 h 1519"/>
              <a:gd name="T28" fmla="*/ 2101 w 2416"/>
              <a:gd name="T29" fmla="*/ 858 h 1519"/>
              <a:gd name="T30" fmla="*/ 2068 w 2416"/>
              <a:gd name="T31" fmla="*/ 926 h 1519"/>
              <a:gd name="T32" fmla="*/ 2068 w 2416"/>
              <a:gd name="T33" fmla="*/ 1138 h 1519"/>
              <a:gd name="T34" fmla="*/ 2155 w 2416"/>
              <a:gd name="T35" fmla="*/ 1224 h 1519"/>
              <a:gd name="T36" fmla="*/ 2241 w 2416"/>
              <a:gd name="T37" fmla="*/ 1138 h 1519"/>
              <a:gd name="T38" fmla="*/ 2241 w 2416"/>
              <a:gd name="T39" fmla="*/ 926 h 1519"/>
              <a:gd name="T40" fmla="*/ 2208 w 2416"/>
              <a:gd name="T41" fmla="*/ 858 h 1519"/>
              <a:gd name="T42" fmla="*/ 2208 w 2416"/>
              <a:gd name="T43" fmla="*/ 604 h 1519"/>
              <a:gd name="T44" fmla="*/ 2357 w 2416"/>
              <a:gd name="T45" fmla="*/ 553 h 1519"/>
              <a:gd name="T46" fmla="*/ 2416 w 2416"/>
              <a:gd name="T47" fmla="*/ 471 h 1519"/>
              <a:gd name="T48" fmla="*/ 2357 w 2416"/>
              <a:gd name="T49" fmla="*/ 389 h 1519"/>
              <a:gd name="T50" fmla="*/ 1748 w 2416"/>
              <a:gd name="T51" fmla="*/ 1128 h 1519"/>
              <a:gd name="T52" fmla="*/ 1213 w 2416"/>
              <a:gd name="T53" fmla="*/ 1345 h 1519"/>
              <a:gd name="T54" fmla="*/ 668 w 2416"/>
              <a:gd name="T55" fmla="*/ 1118 h 1519"/>
              <a:gd name="T56" fmla="*/ 668 w 2416"/>
              <a:gd name="T57" fmla="*/ 760 h 1519"/>
              <a:gd name="T58" fmla="*/ 1183 w 2416"/>
              <a:gd name="T59" fmla="*/ 935 h 1519"/>
              <a:gd name="T60" fmla="*/ 1211 w 2416"/>
              <a:gd name="T61" fmla="*/ 939 h 1519"/>
              <a:gd name="T62" fmla="*/ 1239 w 2416"/>
              <a:gd name="T63" fmla="*/ 935 h 1519"/>
              <a:gd name="T64" fmla="*/ 1748 w 2416"/>
              <a:gd name="T65" fmla="*/ 761 h 1519"/>
              <a:gd name="T66" fmla="*/ 1748 w 2416"/>
              <a:gd name="T67" fmla="*/ 1128 h 1519"/>
              <a:gd name="T68" fmla="*/ 1210 w 2416"/>
              <a:gd name="T69" fmla="*/ 761 h 1519"/>
              <a:gd name="T70" fmla="*/ 356 w 2416"/>
              <a:gd name="T71" fmla="*/ 470 h 1519"/>
              <a:gd name="T72" fmla="*/ 1208 w 2416"/>
              <a:gd name="T73" fmla="*/ 180 h 1519"/>
              <a:gd name="T74" fmla="*/ 2061 w 2416"/>
              <a:gd name="T75" fmla="*/ 471 h 1519"/>
              <a:gd name="T76" fmla="*/ 1210 w 2416"/>
              <a:gd name="T77" fmla="*/ 761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6" h="1519">
                <a:moveTo>
                  <a:pt x="2357" y="389"/>
                </a:moveTo>
                <a:lnTo>
                  <a:pt x="1236" y="6"/>
                </a:lnTo>
                <a:cubicBezTo>
                  <a:pt x="1218" y="0"/>
                  <a:pt x="1198" y="0"/>
                  <a:pt x="1180" y="6"/>
                </a:cubicBezTo>
                <a:lnTo>
                  <a:pt x="59" y="389"/>
                </a:lnTo>
                <a:cubicBezTo>
                  <a:pt x="24" y="400"/>
                  <a:pt x="0" y="433"/>
                  <a:pt x="0" y="471"/>
                </a:cubicBezTo>
                <a:cubicBezTo>
                  <a:pt x="0" y="508"/>
                  <a:pt x="24" y="541"/>
                  <a:pt x="59" y="553"/>
                </a:cubicBezTo>
                <a:lnTo>
                  <a:pt x="495" y="701"/>
                </a:lnTo>
                <a:lnTo>
                  <a:pt x="495" y="1153"/>
                </a:lnTo>
                <a:cubicBezTo>
                  <a:pt x="495" y="1174"/>
                  <a:pt x="503" y="1195"/>
                  <a:pt x="517" y="1211"/>
                </a:cubicBezTo>
                <a:cubicBezTo>
                  <a:pt x="695" y="1406"/>
                  <a:pt x="949" y="1519"/>
                  <a:pt x="1213" y="1519"/>
                </a:cubicBezTo>
                <a:cubicBezTo>
                  <a:pt x="1475" y="1519"/>
                  <a:pt x="1718" y="1414"/>
                  <a:pt x="1898" y="1223"/>
                </a:cubicBezTo>
                <a:cubicBezTo>
                  <a:pt x="1913" y="1207"/>
                  <a:pt x="1921" y="1186"/>
                  <a:pt x="1921" y="1164"/>
                </a:cubicBezTo>
                <a:lnTo>
                  <a:pt x="1921" y="702"/>
                </a:lnTo>
                <a:lnTo>
                  <a:pt x="2101" y="640"/>
                </a:lnTo>
                <a:lnTo>
                  <a:pt x="2101" y="858"/>
                </a:lnTo>
                <a:cubicBezTo>
                  <a:pt x="2081" y="874"/>
                  <a:pt x="2068" y="898"/>
                  <a:pt x="2068" y="926"/>
                </a:cubicBezTo>
                <a:lnTo>
                  <a:pt x="2068" y="1138"/>
                </a:lnTo>
                <a:cubicBezTo>
                  <a:pt x="2068" y="1185"/>
                  <a:pt x="2107" y="1224"/>
                  <a:pt x="2155" y="1224"/>
                </a:cubicBezTo>
                <a:cubicBezTo>
                  <a:pt x="2203" y="1224"/>
                  <a:pt x="2241" y="1185"/>
                  <a:pt x="2241" y="1138"/>
                </a:cubicBezTo>
                <a:lnTo>
                  <a:pt x="2241" y="926"/>
                </a:lnTo>
                <a:cubicBezTo>
                  <a:pt x="2241" y="898"/>
                  <a:pt x="2228" y="874"/>
                  <a:pt x="2208" y="858"/>
                </a:cubicBezTo>
                <a:lnTo>
                  <a:pt x="2208" y="604"/>
                </a:lnTo>
                <a:lnTo>
                  <a:pt x="2357" y="553"/>
                </a:lnTo>
                <a:cubicBezTo>
                  <a:pt x="2393" y="541"/>
                  <a:pt x="2416" y="508"/>
                  <a:pt x="2416" y="471"/>
                </a:cubicBezTo>
                <a:cubicBezTo>
                  <a:pt x="2416" y="433"/>
                  <a:pt x="2392" y="400"/>
                  <a:pt x="2357" y="389"/>
                </a:cubicBezTo>
                <a:close/>
                <a:moveTo>
                  <a:pt x="1748" y="1128"/>
                </a:moveTo>
                <a:cubicBezTo>
                  <a:pt x="1604" y="1268"/>
                  <a:pt x="1415" y="1345"/>
                  <a:pt x="1213" y="1345"/>
                </a:cubicBezTo>
                <a:cubicBezTo>
                  <a:pt x="1009" y="1345"/>
                  <a:pt x="812" y="1263"/>
                  <a:pt x="668" y="1118"/>
                </a:cubicBezTo>
                <a:lnTo>
                  <a:pt x="668" y="760"/>
                </a:lnTo>
                <a:lnTo>
                  <a:pt x="1183" y="935"/>
                </a:lnTo>
                <a:cubicBezTo>
                  <a:pt x="1192" y="938"/>
                  <a:pt x="1201" y="939"/>
                  <a:pt x="1211" y="939"/>
                </a:cubicBezTo>
                <a:cubicBezTo>
                  <a:pt x="1220" y="939"/>
                  <a:pt x="1229" y="938"/>
                  <a:pt x="1239" y="935"/>
                </a:cubicBezTo>
                <a:lnTo>
                  <a:pt x="1748" y="761"/>
                </a:lnTo>
                <a:lnTo>
                  <a:pt x="1748" y="1128"/>
                </a:lnTo>
                <a:close/>
                <a:moveTo>
                  <a:pt x="1210" y="761"/>
                </a:moveTo>
                <a:lnTo>
                  <a:pt x="356" y="470"/>
                </a:lnTo>
                <a:lnTo>
                  <a:pt x="1208" y="180"/>
                </a:lnTo>
                <a:lnTo>
                  <a:pt x="2061" y="471"/>
                </a:lnTo>
                <a:lnTo>
                  <a:pt x="1210" y="761"/>
                </a:lnTo>
                <a:close/>
              </a:path>
            </a:pathLst>
          </a:custGeom>
          <a:solidFill>
            <a:srgbClr val="FEF4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62" name="矩形 61"/>
          <p:cNvSpPr/>
          <p:nvPr/>
        </p:nvSpPr>
        <p:spPr>
          <a:xfrm>
            <a:off x="946150" y="1238905"/>
            <a:ext cx="10299700" cy="2122805"/>
          </a:xfrm>
          <a:prstGeom prst="rect">
            <a:avLst/>
          </a:prstGeom>
        </p:spPr>
        <p:txBody>
          <a:bodyPr wrap="square">
            <a:spAutoFit/>
          </a:bodyPr>
          <a:lstStyle/>
          <a:p>
            <a:pPr algn="ctr"/>
            <a:r>
              <a:rPr lang="zh-CN" altLang="en-US" sz="4400" dirty="0">
                <a:solidFill>
                  <a:srgbClr val="526AAB"/>
                </a:solidFill>
                <a:latin typeface="+mj-ea"/>
                <a:ea typeface="+mj-ea"/>
                <a:cs typeface="Roboto Black" panose="02000000000000000000" charset="0"/>
              </a:rPr>
              <a:t>Identification of Biomarkers for Personalized Medicine in </a:t>
            </a:r>
            <a:r>
              <a:rPr lang="zh-CN" altLang="en-US" sz="4400" i="1" dirty="0">
                <a:solidFill>
                  <a:srgbClr val="526AAB"/>
                </a:solidFill>
                <a:latin typeface="+mj-ea"/>
                <a:ea typeface="+mj-ea"/>
                <a:cs typeface="Roboto Black" panose="02000000000000000000" charset="0"/>
              </a:rPr>
              <a:t>Psoriatic Arthritis</a:t>
            </a:r>
            <a:endParaRPr lang="zh-CN" altLang="en-US" sz="4400" i="1" dirty="0">
              <a:solidFill>
                <a:srgbClr val="526AAB"/>
              </a:solidFill>
              <a:latin typeface="+mj-ea"/>
              <a:ea typeface="+mj-ea"/>
              <a:cs typeface="Roboto Black" panose="02000000000000000000" charset="0"/>
            </a:endParaRPr>
          </a:p>
        </p:txBody>
      </p:sp>
      <p:pic>
        <p:nvPicPr>
          <p:cNvPr id="63" name="图形 62"/>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786058" y="3499082"/>
            <a:ext cx="4604645" cy="182563"/>
          </a:xfrm>
          <a:prstGeom prst="rect">
            <a:avLst/>
          </a:prstGeom>
        </p:spPr>
      </p:pic>
      <p:grpSp>
        <p:nvGrpSpPr>
          <p:cNvPr id="82" name="组合 81"/>
          <p:cNvGrpSpPr/>
          <p:nvPr/>
        </p:nvGrpSpPr>
        <p:grpSpPr>
          <a:xfrm>
            <a:off x="4940300" y="501539"/>
            <a:ext cx="2311400" cy="498372"/>
            <a:chOff x="4940300" y="1652353"/>
            <a:chExt cx="2311400" cy="498372"/>
          </a:xfrm>
        </p:grpSpPr>
        <p:sp>
          <p:nvSpPr>
            <p:cNvPr id="65" name="椭圆 64"/>
            <p:cNvSpPr/>
            <p:nvPr/>
          </p:nvSpPr>
          <p:spPr>
            <a:xfrm>
              <a:off x="4940300"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78" name="Oval 65"/>
            <p:cNvSpPr/>
            <p:nvPr/>
          </p:nvSpPr>
          <p:spPr>
            <a:xfrm>
              <a:off x="5074691" y="1781657"/>
              <a:ext cx="229590" cy="239764"/>
            </a:xfrm>
            <a:custGeom>
              <a:avLst/>
              <a:gdLst>
                <a:gd name="T0" fmla="*/ 10185 w 10671"/>
                <a:gd name="T1" fmla="*/ 3987 h 11145"/>
                <a:gd name="T2" fmla="*/ 10185 w 10671"/>
                <a:gd name="T3" fmla="*/ 2746 h 11145"/>
                <a:gd name="T4" fmla="*/ 7848 w 10671"/>
                <a:gd name="T5" fmla="*/ 408 h 11145"/>
                <a:gd name="T6" fmla="*/ 4449 w 10671"/>
                <a:gd name="T7" fmla="*/ 408 h 11145"/>
                <a:gd name="T8" fmla="*/ 4348 w 10671"/>
                <a:gd name="T9" fmla="*/ 200 h 11145"/>
                <a:gd name="T10" fmla="*/ 4030 w 10671"/>
                <a:gd name="T11" fmla="*/ 0 h 11145"/>
                <a:gd name="T12" fmla="*/ 2544 w 10671"/>
                <a:gd name="T13" fmla="*/ 0 h 11145"/>
                <a:gd name="T14" fmla="*/ 0 w 10671"/>
                <a:gd name="T15" fmla="*/ 2543 h 11145"/>
                <a:gd name="T16" fmla="*/ 0 w 10671"/>
                <a:gd name="T17" fmla="*/ 8601 h 11145"/>
                <a:gd name="T18" fmla="*/ 2544 w 10671"/>
                <a:gd name="T19" fmla="*/ 11145 h 11145"/>
                <a:gd name="T20" fmla="*/ 8128 w 10671"/>
                <a:gd name="T21" fmla="*/ 11145 h 11145"/>
                <a:gd name="T22" fmla="*/ 10671 w 10671"/>
                <a:gd name="T23" fmla="*/ 8601 h 11145"/>
                <a:gd name="T24" fmla="*/ 10671 w 10671"/>
                <a:gd name="T25" fmla="*/ 4612 h 11145"/>
                <a:gd name="T26" fmla="*/ 10185 w 10671"/>
                <a:gd name="T27" fmla="*/ 3987 h 11145"/>
                <a:gd name="T28" fmla="*/ 7848 w 10671"/>
                <a:gd name="T29" fmla="*/ 1115 h 11145"/>
                <a:gd name="T30" fmla="*/ 9479 w 10671"/>
                <a:gd name="T31" fmla="*/ 2746 h 11145"/>
                <a:gd name="T32" fmla="*/ 9479 w 10671"/>
                <a:gd name="T33" fmla="*/ 3966 h 11145"/>
                <a:gd name="T34" fmla="*/ 6166 w 10671"/>
                <a:gd name="T35" fmla="*/ 3966 h 11145"/>
                <a:gd name="T36" fmla="*/ 4790 w 10671"/>
                <a:gd name="T37" fmla="*/ 1115 h 11145"/>
                <a:gd name="T38" fmla="*/ 7848 w 10671"/>
                <a:gd name="T39" fmla="*/ 1115 h 11145"/>
                <a:gd name="T40" fmla="*/ 9964 w 10671"/>
                <a:gd name="T41" fmla="*/ 8601 h 11145"/>
                <a:gd name="T42" fmla="*/ 8126 w 10671"/>
                <a:gd name="T43" fmla="*/ 10438 h 11145"/>
                <a:gd name="T44" fmla="*/ 2544 w 10671"/>
                <a:gd name="T45" fmla="*/ 10438 h 11145"/>
                <a:gd name="T46" fmla="*/ 706 w 10671"/>
                <a:gd name="T47" fmla="*/ 8601 h 11145"/>
                <a:gd name="T48" fmla="*/ 706 w 10671"/>
                <a:gd name="T49" fmla="*/ 2543 h 11145"/>
                <a:gd name="T50" fmla="*/ 2544 w 10671"/>
                <a:gd name="T51" fmla="*/ 706 h 11145"/>
                <a:gd name="T52" fmla="*/ 3809 w 10671"/>
                <a:gd name="T53" fmla="*/ 706 h 11145"/>
                <a:gd name="T54" fmla="*/ 5626 w 10671"/>
                <a:gd name="T55" fmla="*/ 4472 h 11145"/>
                <a:gd name="T56" fmla="*/ 5944 w 10671"/>
                <a:gd name="T57" fmla="*/ 4672 h 11145"/>
                <a:gd name="T58" fmla="*/ 9964 w 10671"/>
                <a:gd name="T59" fmla="*/ 4672 h 11145"/>
                <a:gd name="T60" fmla="*/ 9964 w 10671"/>
                <a:gd name="T61" fmla="*/ 8601 h 1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671" h="11145">
                  <a:moveTo>
                    <a:pt x="10185" y="3987"/>
                  </a:moveTo>
                  <a:lnTo>
                    <a:pt x="10185" y="2746"/>
                  </a:lnTo>
                  <a:cubicBezTo>
                    <a:pt x="10185" y="1457"/>
                    <a:pt x="9136" y="408"/>
                    <a:pt x="7848" y="408"/>
                  </a:cubicBezTo>
                  <a:lnTo>
                    <a:pt x="4449" y="408"/>
                  </a:lnTo>
                  <a:lnTo>
                    <a:pt x="4348" y="200"/>
                  </a:lnTo>
                  <a:cubicBezTo>
                    <a:pt x="4289" y="77"/>
                    <a:pt x="4165" y="0"/>
                    <a:pt x="4030" y="0"/>
                  </a:cubicBezTo>
                  <a:lnTo>
                    <a:pt x="2544" y="0"/>
                  </a:lnTo>
                  <a:cubicBezTo>
                    <a:pt x="1141" y="0"/>
                    <a:pt x="0" y="1141"/>
                    <a:pt x="0" y="2543"/>
                  </a:cubicBezTo>
                  <a:lnTo>
                    <a:pt x="0" y="8601"/>
                  </a:lnTo>
                  <a:cubicBezTo>
                    <a:pt x="0" y="10003"/>
                    <a:pt x="1141" y="11145"/>
                    <a:pt x="2544" y="11145"/>
                  </a:cubicBezTo>
                  <a:lnTo>
                    <a:pt x="8128" y="11145"/>
                  </a:lnTo>
                  <a:cubicBezTo>
                    <a:pt x="9530" y="11145"/>
                    <a:pt x="10671" y="10003"/>
                    <a:pt x="10671" y="8601"/>
                  </a:cubicBezTo>
                  <a:lnTo>
                    <a:pt x="10671" y="4612"/>
                  </a:lnTo>
                  <a:cubicBezTo>
                    <a:pt x="10670" y="4311"/>
                    <a:pt x="10464" y="4058"/>
                    <a:pt x="10185" y="3987"/>
                  </a:cubicBezTo>
                  <a:close/>
                  <a:moveTo>
                    <a:pt x="7848" y="1115"/>
                  </a:moveTo>
                  <a:cubicBezTo>
                    <a:pt x="8748" y="1115"/>
                    <a:pt x="9479" y="1846"/>
                    <a:pt x="9479" y="2746"/>
                  </a:cubicBezTo>
                  <a:lnTo>
                    <a:pt x="9479" y="3966"/>
                  </a:lnTo>
                  <a:lnTo>
                    <a:pt x="6166" y="3966"/>
                  </a:lnTo>
                  <a:lnTo>
                    <a:pt x="4790" y="1115"/>
                  </a:lnTo>
                  <a:lnTo>
                    <a:pt x="7848" y="1115"/>
                  </a:lnTo>
                  <a:close/>
                  <a:moveTo>
                    <a:pt x="9964" y="8601"/>
                  </a:moveTo>
                  <a:cubicBezTo>
                    <a:pt x="9964" y="9615"/>
                    <a:pt x="9140" y="10438"/>
                    <a:pt x="8126" y="10438"/>
                  </a:cubicBezTo>
                  <a:lnTo>
                    <a:pt x="2544" y="10438"/>
                  </a:lnTo>
                  <a:cubicBezTo>
                    <a:pt x="1530" y="10438"/>
                    <a:pt x="706" y="9615"/>
                    <a:pt x="706" y="8601"/>
                  </a:cubicBezTo>
                  <a:lnTo>
                    <a:pt x="706" y="2543"/>
                  </a:lnTo>
                  <a:cubicBezTo>
                    <a:pt x="706" y="1530"/>
                    <a:pt x="1530" y="706"/>
                    <a:pt x="2544" y="706"/>
                  </a:cubicBezTo>
                  <a:lnTo>
                    <a:pt x="3809" y="706"/>
                  </a:lnTo>
                  <a:lnTo>
                    <a:pt x="5626" y="4472"/>
                  </a:lnTo>
                  <a:cubicBezTo>
                    <a:pt x="5685" y="4595"/>
                    <a:pt x="5809" y="4672"/>
                    <a:pt x="5944" y="4672"/>
                  </a:cubicBezTo>
                  <a:lnTo>
                    <a:pt x="9964" y="4672"/>
                  </a:lnTo>
                  <a:lnTo>
                    <a:pt x="9964" y="8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69" name="椭圆 68"/>
            <p:cNvSpPr/>
            <p:nvPr/>
          </p:nvSpPr>
          <p:spPr>
            <a:xfrm>
              <a:off x="5544643"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79" name="Oval 69"/>
            <p:cNvSpPr/>
            <p:nvPr/>
          </p:nvSpPr>
          <p:spPr>
            <a:xfrm>
              <a:off x="5687277" y="1781657"/>
              <a:ext cx="213104" cy="239764"/>
            </a:xfrm>
            <a:custGeom>
              <a:avLst/>
              <a:gdLst>
                <a:gd name="T0" fmla="*/ 1920 w 10240"/>
                <a:gd name="T1" fmla="*/ 6720 h 11520"/>
                <a:gd name="T2" fmla="*/ 2240 w 10240"/>
                <a:gd name="T3" fmla="*/ 7040 h 11520"/>
                <a:gd name="T4" fmla="*/ 6080 w 10240"/>
                <a:gd name="T5" fmla="*/ 7040 h 11520"/>
                <a:gd name="T6" fmla="*/ 6400 w 10240"/>
                <a:gd name="T7" fmla="*/ 6720 h 11520"/>
                <a:gd name="T8" fmla="*/ 6080 w 10240"/>
                <a:gd name="T9" fmla="*/ 6400 h 11520"/>
                <a:gd name="T10" fmla="*/ 2240 w 10240"/>
                <a:gd name="T11" fmla="*/ 6400 h 11520"/>
                <a:gd name="T12" fmla="*/ 1920 w 10240"/>
                <a:gd name="T13" fmla="*/ 6720 h 11520"/>
                <a:gd name="T14" fmla="*/ 6080 w 10240"/>
                <a:gd name="T15" fmla="*/ 8320 h 11520"/>
                <a:gd name="T16" fmla="*/ 2240 w 10240"/>
                <a:gd name="T17" fmla="*/ 8320 h 11520"/>
                <a:gd name="T18" fmla="*/ 1920 w 10240"/>
                <a:gd name="T19" fmla="*/ 8640 h 11520"/>
                <a:gd name="T20" fmla="*/ 2240 w 10240"/>
                <a:gd name="T21" fmla="*/ 8960 h 11520"/>
                <a:gd name="T22" fmla="*/ 6080 w 10240"/>
                <a:gd name="T23" fmla="*/ 8960 h 11520"/>
                <a:gd name="T24" fmla="*/ 6400 w 10240"/>
                <a:gd name="T25" fmla="*/ 8640 h 11520"/>
                <a:gd name="T26" fmla="*/ 6080 w 10240"/>
                <a:gd name="T27" fmla="*/ 8320 h 11520"/>
                <a:gd name="T28" fmla="*/ 2240 w 10240"/>
                <a:gd name="T29" fmla="*/ 5120 h 11520"/>
                <a:gd name="T30" fmla="*/ 4160 w 10240"/>
                <a:gd name="T31" fmla="*/ 5120 h 11520"/>
                <a:gd name="T32" fmla="*/ 4480 w 10240"/>
                <a:gd name="T33" fmla="*/ 4800 h 11520"/>
                <a:gd name="T34" fmla="*/ 4160 w 10240"/>
                <a:gd name="T35" fmla="*/ 4480 h 11520"/>
                <a:gd name="T36" fmla="*/ 2240 w 10240"/>
                <a:gd name="T37" fmla="*/ 4480 h 11520"/>
                <a:gd name="T38" fmla="*/ 1920 w 10240"/>
                <a:gd name="T39" fmla="*/ 4800 h 11520"/>
                <a:gd name="T40" fmla="*/ 2240 w 10240"/>
                <a:gd name="T41" fmla="*/ 5120 h 11520"/>
                <a:gd name="T42" fmla="*/ 9920 w 10240"/>
                <a:gd name="T43" fmla="*/ 0 h 11520"/>
                <a:gd name="T44" fmla="*/ 1920 w 10240"/>
                <a:gd name="T45" fmla="*/ 0 h 11520"/>
                <a:gd name="T46" fmla="*/ 1600 w 10240"/>
                <a:gd name="T47" fmla="*/ 320 h 11520"/>
                <a:gd name="T48" fmla="*/ 1600 w 10240"/>
                <a:gd name="T49" fmla="*/ 1920 h 11520"/>
                <a:gd name="T50" fmla="*/ 320 w 10240"/>
                <a:gd name="T51" fmla="*/ 1920 h 11520"/>
                <a:gd name="T52" fmla="*/ 0 w 10240"/>
                <a:gd name="T53" fmla="*/ 2240 h 11520"/>
                <a:gd name="T54" fmla="*/ 0 w 10240"/>
                <a:gd name="T55" fmla="*/ 11200 h 11520"/>
                <a:gd name="T56" fmla="*/ 320 w 10240"/>
                <a:gd name="T57" fmla="*/ 11520 h 11520"/>
                <a:gd name="T58" fmla="*/ 8000 w 10240"/>
                <a:gd name="T59" fmla="*/ 11520 h 11520"/>
                <a:gd name="T60" fmla="*/ 8320 w 10240"/>
                <a:gd name="T61" fmla="*/ 11200 h 11520"/>
                <a:gd name="T62" fmla="*/ 8320 w 10240"/>
                <a:gd name="T63" fmla="*/ 10240 h 11520"/>
                <a:gd name="T64" fmla="*/ 9920 w 10240"/>
                <a:gd name="T65" fmla="*/ 10240 h 11520"/>
                <a:gd name="T66" fmla="*/ 10240 w 10240"/>
                <a:gd name="T67" fmla="*/ 9920 h 11520"/>
                <a:gd name="T68" fmla="*/ 10240 w 10240"/>
                <a:gd name="T69" fmla="*/ 320 h 11520"/>
                <a:gd name="T70" fmla="*/ 9920 w 10240"/>
                <a:gd name="T71" fmla="*/ 0 h 11520"/>
                <a:gd name="T72" fmla="*/ 7680 w 10240"/>
                <a:gd name="T73" fmla="*/ 10880 h 11520"/>
                <a:gd name="T74" fmla="*/ 640 w 10240"/>
                <a:gd name="T75" fmla="*/ 10880 h 11520"/>
                <a:gd name="T76" fmla="*/ 640 w 10240"/>
                <a:gd name="T77" fmla="*/ 2560 h 11520"/>
                <a:gd name="T78" fmla="*/ 7680 w 10240"/>
                <a:gd name="T79" fmla="*/ 2560 h 11520"/>
                <a:gd name="T80" fmla="*/ 7680 w 10240"/>
                <a:gd name="T81" fmla="*/ 10880 h 11520"/>
                <a:gd name="T82" fmla="*/ 8000 w 10240"/>
                <a:gd name="T83" fmla="*/ 1920 h 11520"/>
                <a:gd name="T84" fmla="*/ 2240 w 10240"/>
                <a:gd name="T85" fmla="*/ 1920 h 11520"/>
                <a:gd name="T86" fmla="*/ 2240 w 10240"/>
                <a:gd name="T87" fmla="*/ 640 h 11520"/>
                <a:gd name="T88" fmla="*/ 9600 w 10240"/>
                <a:gd name="T89" fmla="*/ 640 h 11520"/>
                <a:gd name="T90" fmla="*/ 9600 w 10240"/>
                <a:gd name="T91" fmla="*/ 9600 h 11520"/>
                <a:gd name="T92" fmla="*/ 8320 w 10240"/>
                <a:gd name="T93" fmla="*/ 9600 h 11520"/>
                <a:gd name="T94" fmla="*/ 8320 w 10240"/>
                <a:gd name="T95" fmla="*/ 2240 h 11520"/>
                <a:gd name="T96" fmla="*/ 8000 w 10240"/>
                <a:gd name="T97" fmla="*/ 1920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240" h="11520">
                  <a:moveTo>
                    <a:pt x="1920" y="6720"/>
                  </a:moveTo>
                  <a:cubicBezTo>
                    <a:pt x="1920" y="6880"/>
                    <a:pt x="2080" y="7040"/>
                    <a:pt x="2240" y="7040"/>
                  </a:cubicBezTo>
                  <a:lnTo>
                    <a:pt x="6080" y="7040"/>
                  </a:lnTo>
                  <a:cubicBezTo>
                    <a:pt x="6240" y="7040"/>
                    <a:pt x="6400" y="6880"/>
                    <a:pt x="6400" y="6720"/>
                  </a:cubicBezTo>
                  <a:cubicBezTo>
                    <a:pt x="6400" y="6560"/>
                    <a:pt x="6240" y="6400"/>
                    <a:pt x="6080" y="6400"/>
                  </a:cubicBezTo>
                  <a:lnTo>
                    <a:pt x="2240" y="6400"/>
                  </a:lnTo>
                  <a:cubicBezTo>
                    <a:pt x="2080" y="6400"/>
                    <a:pt x="1920" y="6560"/>
                    <a:pt x="1920" y="6720"/>
                  </a:cubicBezTo>
                  <a:close/>
                  <a:moveTo>
                    <a:pt x="6080" y="8320"/>
                  </a:moveTo>
                  <a:lnTo>
                    <a:pt x="2240" y="8320"/>
                  </a:lnTo>
                  <a:cubicBezTo>
                    <a:pt x="2080" y="8320"/>
                    <a:pt x="1920" y="8448"/>
                    <a:pt x="1920" y="8640"/>
                  </a:cubicBezTo>
                  <a:cubicBezTo>
                    <a:pt x="1920" y="8800"/>
                    <a:pt x="2080" y="8960"/>
                    <a:pt x="2240" y="8960"/>
                  </a:cubicBezTo>
                  <a:lnTo>
                    <a:pt x="6080" y="8960"/>
                  </a:lnTo>
                  <a:cubicBezTo>
                    <a:pt x="6240" y="8960"/>
                    <a:pt x="6400" y="8800"/>
                    <a:pt x="6400" y="8640"/>
                  </a:cubicBezTo>
                  <a:cubicBezTo>
                    <a:pt x="6400" y="8448"/>
                    <a:pt x="6240" y="8320"/>
                    <a:pt x="6080" y="8320"/>
                  </a:cubicBezTo>
                  <a:close/>
                  <a:moveTo>
                    <a:pt x="2240" y="5120"/>
                  </a:moveTo>
                  <a:lnTo>
                    <a:pt x="4160" y="5120"/>
                  </a:lnTo>
                  <a:cubicBezTo>
                    <a:pt x="4320" y="5120"/>
                    <a:pt x="4480" y="4960"/>
                    <a:pt x="4480" y="4800"/>
                  </a:cubicBezTo>
                  <a:cubicBezTo>
                    <a:pt x="4480" y="4640"/>
                    <a:pt x="4320" y="4480"/>
                    <a:pt x="4160" y="4480"/>
                  </a:cubicBezTo>
                  <a:lnTo>
                    <a:pt x="2240" y="4480"/>
                  </a:lnTo>
                  <a:cubicBezTo>
                    <a:pt x="2080" y="4480"/>
                    <a:pt x="1920" y="4640"/>
                    <a:pt x="1920" y="4800"/>
                  </a:cubicBezTo>
                  <a:cubicBezTo>
                    <a:pt x="1920" y="4960"/>
                    <a:pt x="2080" y="5120"/>
                    <a:pt x="2240" y="5120"/>
                  </a:cubicBezTo>
                  <a:close/>
                  <a:moveTo>
                    <a:pt x="9920" y="0"/>
                  </a:moveTo>
                  <a:lnTo>
                    <a:pt x="1920" y="0"/>
                  </a:lnTo>
                  <a:cubicBezTo>
                    <a:pt x="1760" y="0"/>
                    <a:pt x="1600" y="160"/>
                    <a:pt x="1600" y="320"/>
                  </a:cubicBezTo>
                  <a:lnTo>
                    <a:pt x="1600" y="1920"/>
                  </a:lnTo>
                  <a:lnTo>
                    <a:pt x="320" y="1920"/>
                  </a:lnTo>
                  <a:cubicBezTo>
                    <a:pt x="160" y="1920"/>
                    <a:pt x="0" y="2080"/>
                    <a:pt x="0" y="2240"/>
                  </a:cubicBezTo>
                  <a:lnTo>
                    <a:pt x="0" y="11200"/>
                  </a:lnTo>
                  <a:cubicBezTo>
                    <a:pt x="0" y="11360"/>
                    <a:pt x="160" y="11520"/>
                    <a:pt x="320" y="11520"/>
                  </a:cubicBezTo>
                  <a:lnTo>
                    <a:pt x="8000" y="11520"/>
                  </a:lnTo>
                  <a:cubicBezTo>
                    <a:pt x="8192" y="11520"/>
                    <a:pt x="8320" y="11392"/>
                    <a:pt x="8320" y="11200"/>
                  </a:cubicBezTo>
                  <a:lnTo>
                    <a:pt x="8320" y="10240"/>
                  </a:lnTo>
                  <a:lnTo>
                    <a:pt x="9920" y="10240"/>
                  </a:lnTo>
                  <a:cubicBezTo>
                    <a:pt x="10080" y="10240"/>
                    <a:pt x="10240" y="10080"/>
                    <a:pt x="10240" y="9920"/>
                  </a:cubicBezTo>
                  <a:lnTo>
                    <a:pt x="10240" y="320"/>
                  </a:lnTo>
                  <a:cubicBezTo>
                    <a:pt x="10240" y="160"/>
                    <a:pt x="10080" y="0"/>
                    <a:pt x="9920" y="0"/>
                  </a:cubicBezTo>
                  <a:close/>
                  <a:moveTo>
                    <a:pt x="7680" y="10880"/>
                  </a:moveTo>
                  <a:lnTo>
                    <a:pt x="640" y="10880"/>
                  </a:lnTo>
                  <a:lnTo>
                    <a:pt x="640" y="2560"/>
                  </a:lnTo>
                  <a:lnTo>
                    <a:pt x="7680" y="2560"/>
                  </a:lnTo>
                  <a:lnTo>
                    <a:pt x="7680" y="10880"/>
                  </a:lnTo>
                  <a:close/>
                  <a:moveTo>
                    <a:pt x="8000" y="1920"/>
                  </a:moveTo>
                  <a:lnTo>
                    <a:pt x="2240" y="1920"/>
                  </a:lnTo>
                  <a:lnTo>
                    <a:pt x="2240" y="640"/>
                  </a:lnTo>
                  <a:lnTo>
                    <a:pt x="9600" y="640"/>
                  </a:lnTo>
                  <a:lnTo>
                    <a:pt x="9600" y="9600"/>
                  </a:lnTo>
                  <a:lnTo>
                    <a:pt x="8320" y="9600"/>
                  </a:lnTo>
                  <a:lnTo>
                    <a:pt x="8320" y="2240"/>
                  </a:lnTo>
                  <a:cubicBezTo>
                    <a:pt x="8320" y="2080"/>
                    <a:pt x="8160" y="1920"/>
                    <a:pt x="8000" y="19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72" name="椭圆 71"/>
            <p:cNvSpPr/>
            <p:nvPr/>
          </p:nvSpPr>
          <p:spPr>
            <a:xfrm>
              <a:off x="6148986"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81" name="Oval 72"/>
            <p:cNvSpPr/>
            <p:nvPr/>
          </p:nvSpPr>
          <p:spPr>
            <a:xfrm>
              <a:off x="6283389" y="1781657"/>
              <a:ext cx="229566" cy="239764"/>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75" name="椭圆 74"/>
            <p:cNvSpPr/>
            <p:nvPr/>
          </p:nvSpPr>
          <p:spPr>
            <a:xfrm>
              <a:off x="6753328"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80" name="Oval 75"/>
            <p:cNvSpPr/>
            <p:nvPr/>
          </p:nvSpPr>
          <p:spPr>
            <a:xfrm>
              <a:off x="6887765" y="1781657"/>
              <a:ext cx="229498" cy="239764"/>
            </a:xfrm>
            <a:custGeom>
              <a:avLst/>
              <a:gdLst>
                <a:gd name="connsiteX0" fmla="*/ 253679 w 510088"/>
                <a:gd name="connsiteY0" fmla="*/ 352010 h 532904"/>
                <a:gd name="connsiteX1" fmla="*/ 274110 w 510088"/>
                <a:gd name="connsiteY1" fmla="*/ 371777 h 532904"/>
                <a:gd name="connsiteX2" fmla="*/ 253679 w 510088"/>
                <a:gd name="connsiteY2" fmla="*/ 391543 h 532904"/>
                <a:gd name="connsiteX3" fmla="*/ 233296 w 510088"/>
                <a:gd name="connsiteY3" fmla="*/ 371777 h 532904"/>
                <a:gd name="connsiteX4" fmla="*/ 253679 w 510088"/>
                <a:gd name="connsiteY4" fmla="*/ 352010 h 532904"/>
                <a:gd name="connsiteX5" fmla="*/ 256585 w 510088"/>
                <a:gd name="connsiteY5" fmla="*/ 157728 h 532904"/>
                <a:gd name="connsiteX6" fmla="*/ 307018 w 510088"/>
                <a:gd name="connsiteY6" fmla="*/ 176399 h 532904"/>
                <a:gd name="connsiteX7" fmla="*/ 327020 w 510088"/>
                <a:gd name="connsiteY7" fmla="*/ 222695 h 532904"/>
                <a:gd name="connsiteX8" fmla="*/ 320829 w 510088"/>
                <a:gd name="connsiteY8" fmla="*/ 248463 h 532904"/>
                <a:gd name="connsiteX9" fmla="*/ 296112 w 510088"/>
                <a:gd name="connsiteY9" fmla="*/ 275850 h 532904"/>
                <a:gd name="connsiteX10" fmla="*/ 273491 w 510088"/>
                <a:gd name="connsiteY10" fmla="*/ 300713 h 532904"/>
                <a:gd name="connsiteX11" fmla="*/ 270062 w 510088"/>
                <a:gd name="connsiteY11" fmla="*/ 317193 h 532904"/>
                <a:gd name="connsiteX12" fmla="*/ 252870 w 510088"/>
                <a:gd name="connsiteY12" fmla="*/ 332720 h 532904"/>
                <a:gd name="connsiteX13" fmla="*/ 239869 w 510088"/>
                <a:gd name="connsiteY13" fmla="*/ 327005 h 532904"/>
                <a:gd name="connsiteX14" fmla="*/ 235773 w 510088"/>
                <a:gd name="connsiteY14" fmla="*/ 313668 h 532904"/>
                <a:gd name="connsiteX15" fmla="*/ 241250 w 510088"/>
                <a:gd name="connsiteY15" fmla="*/ 293378 h 532904"/>
                <a:gd name="connsiteX16" fmla="*/ 266205 w 510088"/>
                <a:gd name="connsiteY16" fmla="*/ 260847 h 532904"/>
                <a:gd name="connsiteX17" fmla="*/ 288016 w 510088"/>
                <a:gd name="connsiteY17" fmla="*/ 236460 h 532904"/>
                <a:gd name="connsiteX18" fmla="*/ 291731 w 510088"/>
                <a:gd name="connsiteY18" fmla="*/ 220838 h 532904"/>
                <a:gd name="connsiteX19" fmla="*/ 282254 w 510088"/>
                <a:gd name="connsiteY19" fmla="*/ 197928 h 532904"/>
                <a:gd name="connsiteX20" fmla="*/ 255584 w 510088"/>
                <a:gd name="connsiteY20" fmla="*/ 189259 h 532904"/>
                <a:gd name="connsiteX21" fmla="*/ 216961 w 510088"/>
                <a:gd name="connsiteY21" fmla="*/ 223648 h 532904"/>
                <a:gd name="connsiteX22" fmla="*/ 200102 w 510088"/>
                <a:gd name="connsiteY22" fmla="*/ 237651 h 532904"/>
                <a:gd name="connsiteX23" fmla="*/ 187292 w 510088"/>
                <a:gd name="connsiteY23" fmla="*/ 232173 h 532904"/>
                <a:gd name="connsiteX24" fmla="*/ 183101 w 510088"/>
                <a:gd name="connsiteY24" fmla="*/ 219409 h 532904"/>
                <a:gd name="connsiteX25" fmla="*/ 187625 w 510088"/>
                <a:gd name="connsiteY25" fmla="*/ 199642 h 532904"/>
                <a:gd name="connsiteX26" fmla="*/ 203817 w 510088"/>
                <a:gd name="connsiteY26" fmla="*/ 176399 h 532904"/>
                <a:gd name="connsiteX27" fmla="*/ 228677 w 510088"/>
                <a:gd name="connsiteY27" fmla="*/ 162205 h 532904"/>
                <a:gd name="connsiteX28" fmla="*/ 256585 w 510088"/>
                <a:gd name="connsiteY28" fmla="*/ 157728 h 532904"/>
                <a:gd name="connsiteX29" fmla="*/ 121141 w 510088"/>
                <a:gd name="connsiteY29" fmla="*/ 32143 h 532904"/>
                <a:gd name="connsiteX30" fmla="*/ 32095 w 510088"/>
                <a:gd name="connsiteY30" fmla="*/ 121190 h 532904"/>
                <a:gd name="connsiteX31" fmla="*/ 32095 w 510088"/>
                <a:gd name="connsiteY31" fmla="*/ 411761 h 532904"/>
                <a:gd name="connsiteX32" fmla="*/ 121141 w 510088"/>
                <a:gd name="connsiteY32" fmla="*/ 500809 h 532904"/>
                <a:gd name="connsiteX33" fmla="*/ 388995 w 510088"/>
                <a:gd name="connsiteY33" fmla="*/ 500809 h 532904"/>
                <a:gd name="connsiteX34" fmla="*/ 478041 w 510088"/>
                <a:gd name="connsiteY34" fmla="*/ 411761 h 532904"/>
                <a:gd name="connsiteX35" fmla="*/ 478041 w 510088"/>
                <a:gd name="connsiteY35" fmla="*/ 121190 h 532904"/>
                <a:gd name="connsiteX36" fmla="*/ 388995 w 510088"/>
                <a:gd name="connsiteY36" fmla="*/ 32143 h 532904"/>
                <a:gd name="connsiteX37" fmla="*/ 121141 w 510088"/>
                <a:gd name="connsiteY37" fmla="*/ 0 h 532904"/>
                <a:gd name="connsiteX38" fmla="*/ 388995 w 510088"/>
                <a:gd name="connsiteY38" fmla="*/ 0 h 532904"/>
                <a:gd name="connsiteX39" fmla="*/ 510088 w 510088"/>
                <a:gd name="connsiteY39" fmla="*/ 121190 h 532904"/>
                <a:gd name="connsiteX40" fmla="*/ 510088 w 510088"/>
                <a:gd name="connsiteY40" fmla="*/ 411761 h 532904"/>
                <a:gd name="connsiteX41" fmla="*/ 388995 w 510088"/>
                <a:gd name="connsiteY41" fmla="*/ 532904 h 532904"/>
                <a:gd name="connsiteX42" fmla="*/ 121141 w 510088"/>
                <a:gd name="connsiteY42" fmla="*/ 532904 h 532904"/>
                <a:gd name="connsiteX43" fmla="*/ 0 w 510088"/>
                <a:gd name="connsiteY43" fmla="*/ 411761 h 532904"/>
                <a:gd name="connsiteX44" fmla="*/ 0 w 510088"/>
                <a:gd name="connsiteY44" fmla="*/ 121143 h 532904"/>
                <a:gd name="connsiteX45" fmla="*/ 121141 w 510088"/>
                <a:gd name="connsiteY45" fmla="*/ 0 h 53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10088" h="532904">
                  <a:moveTo>
                    <a:pt x="253679" y="352010"/>
                  </a:moveTo>
                  <a:cubicBezTo>
                    <a:pt x="265014" y="352010"/>
                    <a:pt x="274110" y="360869"/>
                    <a:pt x="274110" y="371777"/>
                  </a:cubicBezTo>
                  <a:cubicBezTo>
                    <a:pt x="274110" y="382684"/>
                    <a:pt x="264966" y="391543"/>
                    <a:pt x="253679" y="391543"/>
                  </a:cubicBezTo>
                  <a:cubicBezTo>
                    <a:pt x="242440" y="391543"/>
                    <a:pt x="233296" y="382684"/>
                    <a:pt x="233296" y="371777"/>
                  </a:cubicBezTo>
                  <a:cubicBezTo>
                    <a:pt x="233296" y="360869"/>
                    <a:pt x="242440" y="352010"/>
                    <a:pt x="253679" y="352010"/>
                  </a:cubicBezTo>
                  <a:close/>
                  <a:moveTo>
                    <a:pt x="256585" y="157728"/>
                  </a:moveTo>
                  <a:cubicBezTo>
                    <a:pt x="275777" y="157728"/>
                    <a:pt x="292731" y="164015"/>
                    <a:pt x="307018" y="176399"/>
                  </a:cubicBezTo>
                  <a:cubicBezTo>
                    <a:pt x="320353" y="187925"/>
                    <a:pt x="327163" y="203500"/>
                    <a:pt x="327020" y="222695"/>
                  </a:cubicBezTo>
                  <a:cubicBezTo>
                    <a:pt x="327020" y="232555"/>
                    <a:pt x="324925" y="241223"/>
                    <a:pt x="320829" y="248463"/>
                  </a:cubicBezTo>
                  <a:cubicBezTo>
                    <a:pt x="316829" y="255512"/>
                    <a:pt x="308828" y="264419"/>
                    <a:pt x="296112" y="275850"/>
                  </a:cubicBezTo>
                  <a:cubicBezTo>
                    <a:pt x="280730" y="290091"/>
                    <a:pt x="275301" y="297236"/>
                    <a:pt x="273491" y="300713"/>
                  </a:cubicBezTo>
                  <a:cubicBezTo>
                    <a:pt x="271729" y="304142"/>
                    <a:pt x="270538" y="309667"/>
                    <a:pt x="270062" y="317193"/>
                  </a:cubicBezTo>
                  <a:cubicBezTo>
                    <a:pt x="269443" y="325861"/>
                    <a:pt x="261918" y="332720"/>
                    <a:pt x="252870" y="332720"/>
                  </a:cubicBezTo>
                  <a:cubicBezTo>
                    <a:pt x="247869" y="332720"/>
                    <a:pt x="243155" y="330624"/>
                    <a:pt x="239869" y="327005"/>
                  </a:cubicBezTo>
                  <a:cubicBezTo>
                    <a:pt x="236582" y="323385"/>
                    <a:pt x="235106" y="318479"/>
                    <a:pt x="235773" y="313668"/>
                  </a:cubicBezTo>
                  <a:cubicBezTo>
                    <a:pt x="236821" y="306095"/>
                    <a:pt x="238678" y="299284"/>
                    <a:pt x="241250" y="293378"/>
                  </a:cubicBezTo>
                  <a:cubicBezTo>
                    <a:pt x="245155" y="284233"/>
                    <a:pt x="253346" y="273611"/>
                    <a:pt x="266205" y="260847"/>
                  </a:cubicBezTo>
                  <a:cubicBezTo>
                    <a:pt x="277920" y="249177"/>
                    <a:pt x="285254" y="240985"/>
                    <a:pt x="288016" y="236460"/>
                  </a:cubicBezTo>
                  <a:cubicBezTo>
                    <a:pt x="290493" y="232459"/>
                    <a:pt x="291731" y="227220"/>
                    <a:pt x="291731" y="220838"/>
                  </a:cubicBezTo>
                  <a:cubicBezTo>
                    <a:pt x="291731" y="211169"/>
                    <a:pt x="288635" y="203643"/>
                    <a:pt x="282254" y="197928"/>
                  </a:cubicBezTo>
                  <a:cubicBezTo>
                    <a:pt x="275777" y="192117"/>
                    <a:pt x="267014" y="189259"/>
                    <a:pt x="255584" y="189259"/>
                  </a:cubicBezTo>
                  <a:cubicBezTo>
                    <a:pt x="233487" y="189259"/>
                    <a:pt x="220914" y="200500"/>
                    <a:pt x="216961" y="223648"/>
                  </a:cubicBezTo>
                  <a:cubicBezTo>
                    <a:pt x="215580" y="231745"/>
                    <a:pt x="208484" y="237651"/>
                    <a:pt x="200102" y="237651"/>
                  </a:cubicBezTo>
                  <a:cubicBezTo>
                    <a:pt x="195150" y="237651"/>
                    <a:pt x="190530" y="235698"/>
                    <a:pt x="187292" y="232173"/>
                  </a:cubicBezTo>
                  <a:cubicBezTo>
                    <a:pt x="184101" y="228697"/>
                    <a:pt x="182529" y="224076"/>
                    <a:pt x="183101" y="219409"/>
                  </a:cubicBezTo>
                  <a:cubicBezTo>
                    <a:pt x="183958" y="211645"/>
                    <a:pt x="185482" y="204977"/>
                    <a:pt x="187625" y="199642"/>
                  </a:cubicBezTo>
                  <a:cubicBezTo>
                    <a:pt x="189816" y="194308"/>
                    <a:pt x="194816" y="184115"/>
                    <a:pt x="203817" y="176399"/>
                  </a:cubicBezTo>
                  <a:cubicBezTo>
                    <a:pt x="211199" y="170017"/>
                    <a:pt x="219581" y="165254"/>
                    <a:pt x="228677" y="162205"/>
                  </a:cubicBezTo>
                  <a:cubicBezTo>
                    <a:pt x="237678" y="159252"/>
                    <a:pt x="247060" y="157728"/>
                    <a:pt x="256585" y="157728"/>
                  </a:cubicBezTo>
                  <a:close/>
                  <a:moveTo>
                    <a:pt x="121141" y="32143"/>
                  </a:moveTo>
                  <a:cubicBezTo>
                    <a:pt x="71999" y="32143"/>
                    <a:pt x="32095" y="72048"/>
                    <a:pt x="32095" y="121190"/>
                  </a:cubicBezTo>
                  <a:lnTo>
                    <a:pt x="32095" y="411761"/>
                  </a:lnTo>
                  <a:cubicBezTo>
                    <a:pt x="32095" y="460856"/>
                    <a:pt x="71999" y="500809"/>
                    <a:pt x="121141" y="500809"/>
                  </a:cubicBezTo>
                  <a:lnTo>
                    <a:pt x="388995" y="500809"/>
                  </a:lnTo>
                  <a:cubicBezTo>
                    <a:pt x="438089" y="500809"/>
                    <a:pt x="478041" y="460856"/>
                    <a:pt x="478041" y="411761"/>
                  </a:cubicBezTo>
                  <a:lnTo>
                    <a:pt x="478041" y="121190"/>
                  </a:lnTo>
                  <a:cubicBezTo>
                    <a:pt x="478041" y="72048"/>
                    <a:pt x="438089" y="32143"/>
                    <a:pt x="388995" y="32143"/>
                  </a:cubicBezTo>
                  <a:close/>
                  <a:moveTo>
                    <a:pt x="121141" y="0"/>
                  </a:moveTo>
                  <a:lnTo>
                    <a:pt x="388995" y="0"/>
                  </a:lnTo>
                  <a:cubicBezTo>
                    <a:pt x="455756" y="0"/>
                    <a:pt x="510088" y="54333"/>
                    <a:pt x="510088" y="121190"/>
                  </a:cubicBezTo>
                  <a:lnTo>
                    <a:pt x="510088" y="411761"/>
                  </a:lnTo>
                  <a:cubicBezTo>
                    <a:pt x="510088" y="478571"/>
                    <a:pt x="455756" y="532904"/>
                    <a:pt x="388995" y="532904"/>
                  </a:cubicBezTo>
                  <a:lnTo>
                    <a:pt x="121141" y="532904"/>
                  </a:lnTo>
                  <a:cubicBezTo>
                    <a:pt x="54332" y="532904"/>
                    <a:pt x="0" y="478571"/>
                    <a:pt x="0" y="411761"/>
                  </a:cubicBezTo>
                  <a:lnTo>
                    <a:pt x="0" y="121143"/>
                  </a:lnTo>
                  <a:cubicBezTo>
                    <a:pt x="0" y="54333"/>
                    <a:pt x="54332" y="0"/>
                    <a:pt x="1211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sp>
        <p:nvSpPr>
          <p:cNvPr id="87" name="TextBox 45"/>
          <p:cNvSpPr txBox="1"/>
          <p:nvPr/>
        </p:nvSpPr>
        <p:spPr>
          <a:xfrm>
            <a:off x="2824171" y="3881405"/>
            <a:ext cx="6476348" cy="1060450"/>
          </a:xfrm>
          <a:prstGeom prst="rect">
            <a:avLst/>
          </a:prstGeom>
          <a:noFill/>
        </p:spPr>
        <p:txBody>
          <a:bodyPr wrap="square" rtlCol="0">
            <a:spAutoFit/>
          </a:bodyPr>
          <a:lstStyle/>
          <a:p>
            <a:pPr algn="ctr">
              <a:lnSpc>
                <a:spcPct val="150000"/>
              </a:lnSpc>
            </a:pPr>
            <a:r>
              <a:rPr lang="en-US" altLang="zh-CN" sz="1400">
                <a:solidFill>
                  <a:schemeClr val="tx1">
                    <a:lumMod val="75000"/>
                    <a:lumOff val="25000"/>
                  </a:schemeClr>
                </a:solidFill>
                <a:cs typeface="Manrope SemiBold" charset="0"/>
              </a:rPr>
              <a:t>A Project work submitted for the certification course Bio-informatics</a:t>
            </a:r>
            <a:endParaRPr lang="en-US" altLang="zh-CN" sz="1400">
              <a:solidFill>
                <a:schemeClr val="tx1">
                  <a:lumMod val="75000"/>
                  <a:lumOff val="25000"/>
                </a:schemeClr>
              </a:solidFill>
              <a:cs typeface="Manrope SemiBold" charset="0"/>
            </a:endParaRPr>
          </a:p>
          <a:p>
            <a:pPr algn="ctr">
              <a:lnSpc>
                <a:spcPct val="150000"/>
              </a:lnSpc>
            </a:pPr>
            <a:r>
              <a:rPr lang="en-US" altLang="zh-CN" sz="1400">
                <a:solidFill>
                  <a:schemeClr val="tx1">
                    <a:lumMod val="75000"/>
                    <a:lumOff val="25000"/>
                  </a:schemeClr>
                </a:solidFill>
                <a:cs typeface="Manrope SemiBold" charset="0"/>
              </a:rPr>
              <a:t>Bversity</a:t>
            </a:r>
            <a:endParaRPr lang="en-US" altLang="zh-CN" sz="1400">
              <a:solidFill>
                <a:schemeClr val="tx1">
                  <a:lumMod val="75000"/>
                  <a:lumOff val="25000"/>
                </a:schemeClr>
              </a:solidFill>
              <a:cs typeface="Manrope SemiBold" charset="0"/>
            </a:endParaRPr>
          </a:p>
          <a:p>
            <a:pPr algn="ctr">
              <a:lnSpc>
                <a:spcPct val="150000"/>
              </a:lnSpc>
            </a:pPr>
            <a:r>
              <a:rPr lang="en-US" altLang="zh-CN" sz="1400">
                <a:solidFill>
                  <a:schemeClr val="tx1">
                    <a:lumMod val="75000"/>
                    <a:lumOff val="25000"/>
                  </a:schemeClr>
                </a:solidFill>
                <a:cs typeface="Manrope SemiBold" charset="0"/>
              </a:rPr>
              <a:t>2024</a:t>
            </a:r>
            <a:endParaRPr lang="en-US" altLang="zh-CN" sz="1400">
              <a:solidFill>
                <a:schemeClr val="tx1">
                  <a:lumMod val="75000"/>
                  <a:lumOff val="25000"/>
                </a:schemeClr>
              </a:solidFill>
              <a:cs typeface="Manrope SemiBold" charset="0"/>
            </a:endParaRPr>
          </a:p>
        </p:txBody>
      </p:sp>
      <p:sp>
        <p:nvSpPr>
          <p:cNvPr id="88" name="矩形: 圆角 87"/>
          <p:cNvSpPr/>
          <p:nvPr/>
        </p:nvSpPr>
        <p:spPr>
          <a:xfrm>
            <a:off x="4936445" y="5253422"/>
            <a:ext cx="2318430" cy="573875"/>
          </a:xfrm>
          <a:prstGeom prst="roundRect">
            <a:avLst>
              <a:gd name="adj" fmla="val 50000"/>
            </a:avLst>
          </a:prstGeom>
          <a:solidFill>
            <a:srgbClr val="526A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latin typeface="Roboto Black" panose="02000000000000000000" charset="0"/>
                <a:cs typeface="Roboto Black" panose="02000000000000000000" charset="0"/>
              </a:rPr>
              <a:t>David Franklin D</a:t>
            </a:r>
            <a:endParaRPr lang="en-US" altLang="zh-CN" sz="1400" dirty="0">
              <a:latin typeface="Roboto Black" panose="02000000000000000000" charset="0"/>
              <a:cs typeface="Roboto Black" panose="02000000000000000000" charset="0"/>
            </a:endParaRPr>
          </a:p>
        </p:txBody>
      </p:sp>
    </p:spTree>
    <p:custDataLst>
      <p:tags r:id="rId9"/>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946150" y="190511"/>
            <a:ext cx="10299700" cy="706755"/>
          </a:xfrm>
          <a:prstGeom prst="rect">
            <a:avLst/>
          </a:prstGeom>
        </p:spPr>
        <p:txBody>
          <a:bodyPr wrap="square">
            <a:spAutoFit/>
          </a:bodyPr>
          <a:lstStyle/>
          <a:p>
            <a:pPr algn="ctr"/>
            <a:r>
              <a:rPr lang="en-US" altLang="zh-CN" sz="4000" dirty="0">
                <a:solidFill>
                  <a:srgbClr val="526AAB"/>
                </a:solidFill>
                <a:latin typeface="+mj-ea"/>
                <a:ea typeface="+mj-ea"/>
                <a:cs typeface="Roboto Black" panose="02000000000000000000" charset="0"/>
                <a:sym typeface="+mn-ea"/>
              </a:rPr>
              <a:t>Research Step2</a:t>
            </a:r>
            <a:endParaRPr lang="zh-CN" altLang="en-US" sz="4000" dirty="0">
              <a:solidFill>
                <a:srgbClr val="526AAB"/>
              </a:solidFill>
              <a:latin typeface="+mj-ea"/>
              <a:ea typeface="+mj-ea"/>
              <a:cs typeface="Roboto Black" panose="02000000000000000000" charset="0"/>
            </a:endParaRPr>
          </a:p>
        </p:txBody>
      </p:sp>
      <p:sp>
        <p:nvSpPr>
          <p:cNvPr id="47" name="矩形 46"/>
          <p:cNvSpPr/>
          <p:nvPr/>
        </p:nvSpPr>
        <p:spPr>
          <a:xfrm>
            <a:off x="2551058" y="738603"/>
            <a:ext cx="7089884" cy="275590"/>
          </a:xfrm>
          <a:prstGeom prst="rect">
            <a:avLst/>
          </a:prstGeom>
        </p:spPr>
        <p:txBody>
          <a:bodyPr wrap="square">
            <a:spAutoFit/>
          </a:bodyPr>
          <a:lstStyle/>
          <a:p>
            <a:pPr algn="ctr"/>
            <a:r>
              <a:rPr lang="zh-CN" altLang="en-US" sz="1200" dirty="0">
                <a:solidFill>
                  <a:srgbClr val="526AAB"/>
                </a:solidFill>
                <a:latin typeface="+mn-ea"/>
                <a:cs typeface="Roboto Black" panose="02000000000000000000" charset="0"/>
              </a:rPr>
              <a:t>Differential Gene Expression Analysis</a:t>
            </a:r>
            <a:endParaRPr lang="zh-CN" altLang="en-US" sz="1200" dirty="0">
              <a:solidFill>
                <a:srgbClr val="526AAB"/>
              </a:solidFill>
              <a:latin typeface="+mn-ea"/>
              <a:cs typeface="Roboto Black" panose="02000000000000000000" charset="0"/>
            </a:endParaRPr>
          </a:p>
        </p:txBody>
      </p:sp>
      <p:grpSp>
        <p:nvGrpSpPr>
          <p:cNvPr id="4" name="组合 3"/>
          <p:cNvGrpSpPr/>
          <p:nvPr/>
        </p:nvGrpSpPr>
        <p:grpSpPr>
          <a:xfrm>
            <a:off x="868680" y="820411"/>
            <a:ext cx="10157778" cy="5266500"/>
            <a:chOff x="1140072" y="1252088"/>
            <a:chExt cx="9669875" cy="4539519"/>
          </a:xfrm>
        </p:grpSpPr>
        <p:sp>
          <p:nvSpPr>
            <p:cNvPr id="7" name="文本框 22"/>
            <p:cNvSpPr txBox="1"/>
            <p:nvPr/>
          </p:nvSpPr>
          <p:spPr>
            <a:xfrm flipH="1">
              <a:off x="1343999" y="5378361"/>
              <a:ext cx="2383580" cy="413246"/>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30000"/>
                </a:lnSpc>
                <a:buClrTx/>
                <a:buSzTx/>
                <a:buFontTx/>
              </a:pPr>
              <a:r>
                <a:rPr lang="en-US" altLang="zh-CN" sz="1200" dirty="0">
                  <a:solidFill>
                    <a:schemeClr val="bg1"/>
                  </a:solidFill>
                  <a:latin typeface="Manrope SemiBold" charset="0"/>
                  <a:ea typeface="Manrope SemiBold" charset="0"/>
                  <a:cs typeface="Roboto Black" panose="02000000000000000000" charset="0"/>
                  <a:sym typeface="Manrope SemiBold" charset="0"/>
                </a:rPr>
                <a:t>It serves a variety of purposes, making presentations</a:t>
              </a:r>
              <a:endParaRPr lang="zh-CN" altLang="en-US" sz="1200" dirty="0">
                <a:solidFill>
                  <a:schemeClr val="bg1"/>
                </a:solidFill>
                <a:latin typeface="Manrope SemiBold" charset="0"/>
                <a:ea typeface="Manrope SemiBold" charset="0"/>
                <a:cs typeface="Roboto Black" panose="02000000000000000000" charset="0"/>
                <a:sym typeface="Manrope SemiBold" charset="0"/>
              </a:endParaRPr>
            </a:p>
          </p:txBody>
        </p:sp>
        <p:sp>
          <p:nvSpPr>
            <p:cNvPr id="8" name="圆角矩形 58"/>
            <p:cNvSpPr/>
            <p:nvPr/>
          </p:nvSpPr>
          <p:spPr>
            <a:xfrm>
              <a:off x="1140072" y="1746888"/>
              <a:ext cx="9668968" cy="3108922"/>
            </a:xfrm>
            <a:prstGeom prst="roundRect">
              <a:avLst>
                <a:gd name="adj" fmla="val 4326"/>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a:cs typeface="Roboto Black" panose="02000000000000000000" charset="0"/>
                </a:rPr>
                <a:t> </a:t>
              </a:r>
              <a:endParaRPr lang="en-US" altLang="zh-CN">
                <a:cs typeface="Roboto Black" panose="02000000000000000000" charset="0"/>
              </a:endParaRPr>
            </a:p>
          </p:txBody>
        </p:sp>
        <p:sp>
          <p:nvSpPr>
            <p:cNvPr id="9" name="文本框 22"/>
            <p:cNvSpPr txBox="1"/>
            <p:nvPr/>
          </p:nvSpPr>
          <p:spPr>
            <a:xfrm flipH="1">
              <a:off x="1974886" y="2469384"/>
              <a:ext cx="7341041" cy="2066229"/>
            </a:xfrm>
            <a:prstGeom prst="rect">
              <a:avLst/>
            </a:prstGeom>
            <a:noFill/>
            <a:ln w="9525">
              <a:noFill/>
              <a:miter/>
            </a:ln>
            <a:effectLst>
              <a:outerShdw sx="999" sy="999" algn="ctr" rotWithShape="0">
                <a:srgbClr val="000000"/>
              </a:outerShdw>
            </a:effectLst>
          </p:spPr>
          <p:txBody>
            <a:bodyPr wrap="square" lIns="0" tIns="0" rIns="0" bIns="0" anchor="t">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8600" lvl="0" indent="-228600" algn="just">
                <a:lnSpc>
                  <a:spcPct val="130000"/>
                </a:lnSpc>
                <a:buClrTx/>
                <a:buSzTx/>
                <a:buFontTx/>
                <a:buAutoNum type="arabicPeriod"/>
              </a:pPr>
              <a:r>
                <a:rPr lang="en-US" altLang="zh-CN" sz="1200" dirty="0">
                  <a:solidFill>
                    <a:schemeClr val="bg1"/>
                  </a:solidFill>
                  <a:latin typeface="Manrope SemiBold" charset="0"/>
                  <a:ea typeface="Manrope SemiBold" charset="0"/>
                  <a:cs typeface="Roboto Black" panose="02000000000000000000" charset="0"/>
                  <a:sym typeface="Manrope SemiBold" charset="0"/>
                </a:rPr>
                <a:t>'limma' package in R for analysis.</a:t>
              </a:r>
              <a:endParaRPr lang="en-US" altLang="zh-CN" sz="1200" dirty="0">
                <a:solidFill>
                  <a:schemeClr val="bg1"/>
                </a:solidFill>
                <a:latin typeface="Manrope SemiBold" charset="0"/>
                <a:ea typeface="Manrope SemiBold" charset="0"/>
                <a:cs typeface="Roboto Black" panose="02000000000000000000" charset="0"/>
                <a:sym typeface="Manrope SemiBold" charset="0"/>
              </a:endParaRPr>
            </a:p>
            <a:p>
              <a:pPr marL="228600" lvl="0" indent="-228600" algn="just">
                <a:lnSpc>
                  <a:spcPct val="130000"/>
                </a:lnSpc>
                <a:buClrTx/>
                <a:buSzTx/>
                <a:buFontTx/>
                <a:buAutoNum type="arabicPeriod"/>
              </a:pPr>
              <a:endParaRPr lang="en-US" altLang="zh-CN" sz="1200" dirty="0">
                <a:solidFill>
                  <a:schemeClr val="bg1"/>
                </a:solidFill>
                <a:latin typeface="Manrope SemiBold" charset="0"/>
                <a:ea typeface="Manrope SemiBold" charset="0"/>
                <a:cs typeface="Roboto Black" panose="02000000000000000000" charset="0"/>
                <a:sym typeface="Manrope SemiBold" charset="0"/>
              </a:endParaRPr>
            </a:p>
            <a:p>
              <a:pPr marL="228600" lvl="0" indent="-228600" algn="just">
                <a:lnSpc>
                  <a:spcPct val="130000"/>
                </a:lnSpc>
                <a:buClrTx/>
                <a:buSzTx/>
                <a:buFontTx/>
                <a:buAutoNum type="arabicPeriod"/>
              </a:pPr>
              <a:r>
                <a:rPr lang="en-US" altLang="zh-CN" sz="1200" dirty="0">
                  <a:solidFill>
                    <a:schemeClr val="bg1"/>
                  </a:solidFill>
                  <a:latin typeface="Manrope SemiBold" charset="0"/>
                  <a:ea typeface="Manrope SemiBold" charset="0"/>
                  <a:cs typeface="Roboto Black" panose="02000000000000000000" charset="0"/>
                  <a:sym typeface="Manrope SemiBold" charset="0"/>
                </a:rPr>
                <a:t>T-tests, ANOVA, and linear regression models to identify DEGs.</a:t>
              </a:r>
              <a:endParaRPr lang="en-US" altLang="zh-CN" sz="1200" dirty="0">
                <a:solidFill>
                  <a:schemeClr val="bg1"/>
                </a:solidFill>
                <a:latin typeface="Manrope SemiBold" charset="0"/>
                <a:ea typeface="Manrope SemiBold" charset="0"/>
                <a:cs typeface="Roboto Black" panose="02000000000000000000" charset="0"/>
                <a:sym typeface="Manrope SemiBold" charset="0"/>
              </a:endParaRPr>
            </a:p>
            <a:p>
              <a:pPr marL="228600" lvl="0" indent="-228600" algn="just">
                <a:lnSpc>
                  <a:spcPct val="130000"/>
                </a:lnSpc>
                <a:buClrTx/>
                <a:buSzTx/>
                <a:buFontTx/>
                <a:buAutoNum type="arabicPeriod"/>
              </a:pPr>
              <a:endParaRPr lang="en-US" altLang="zh-CN" sz="1200" dirty="0">
                <a:solidFill>
                  <a:schemeClr val="bg1"/>
                </a:solidFill>
                <a:latin typeface="Manrope SemiBold" charset="0"/>
                <a:ea typeface="Manrope SemiBold" charset="0"/>
                <a:cs typeface="Roboto Black" panose="02000000000000000000" charset="0"/>
                <a:sym typeface="Manrope SemiBold" charset="0"/>
              </a:endParaRPr>
            </a:p>
            <a:p>
              <a:pPr marL="228600" lvl="0" indent="-228600" algn="just">
                <a:lnSpc>
                  <a:spcPct val="130000"/>
                </a:lnSpc>
                <a:buClrTx/>
                <a:buSzTx/>
                <a:buFontTx/>
                <a:buAutoNum type="arabicPeriod"/>
              </a:pPr>
              <a:r>
                <a:rPr lang="en-US" altLang="zh-CN" sz="1200" dirty="0">
                  <a:solidFill>
                    <a:schemeClr val="bg1"/>
                  </a:solidFill>
                  <a:latin typeface="Manrope SemiBold" charset="0"/>
                  <a:ea typeface="Manrope SemiBold" charset="0"/>
                  <a:cs typeface="Roboto Black" panose="02000000000000000000" charset="0"/>
                  <a:sym typeface="Manrope SemiBold" charset="0"/>
                </a:rPr>
                <a:t>Multiple testing correction using False Discovery Rate (FDR).</a:t>
              </a:r>
              <a:endParaRPr lang="en-US" altLang="zh-CN" sz="1200" dirty="0">
                <a:solidFill>
                  <a:schemeClr val="bg1"/>
                </a:solidFill>
                <a:latin typeface="Manrope SemiBold" charset="0"/>
                <a:ea typeface="Manrope SemiBold" charset="0"/>
                <a:cs typeface="Roboto Black" panose="02000000000000000000" charset="0"/>
                <a:sym typeface="Manrope SemiBold" charset="0"/>
              </a:endParaRPr>
            </a:p>
            <a:p>
              <a:pPr marL="228600" lvl="0" indent="-228600" algn="just">
                <a:lnSpc>
                  <a:spcPct val="130000"/>
                </a:lnSpc>
                <a:buClrTx/>
                <a:buSzTx/>
                <a:buFontTx/>
                <a:buAutoNum type="arabicPeriod"/>
              </a:pPr>
              <a:endParaRPr lang="en-US" altLang="zh-CN" sz="1200" dirty="0">
                <a:solidFill>
                  <a:schemeClr val="bg1"/>
                </a:solidFill>
                <a:latin typeface="Manrope SemiBold" charset="0"/>
                <a:ea typeface="Manrope SemiBold" charset="0"/>
                <a:cs typeface="Roboto Black" panose="02000000000000000000" charset="0"/>
                <a:sym typeface="Manrope SemiBold" charset="0"/>
              </a:endParaRPr>
            </a:p>
            <a:p>
              <a:pPr marL="228600" lvl="0" indent="-228600" algn="just">
                <a:lnSpc>
                  <a:spcPct val="130000"/>
                </a:lnSpc>
                <a:buClrTx/>
                <a:buSzTx/>
                <a:buFontTx/>
                <a:buAutoNum type="arabicPeriod"/>
              </a:pPr>
              <a:r>
                <a:rPr lang="en-US" altLang="zh-CN" sz="1200" dirty="0">
                  <a:solidFill>
                    <a:schemeClr val="bg1"/>
                  </a:solidFill>
                  <a:latin typeface="Manrope SemiBold" charset="0"/>
                  <a:ea typeface="Manrope SemiBold" charset="0"/>
                  <a:cs typeface="Roboto Black" panose="02000000000000000000" charset="0"/>
                  <a:sym typeface="Manrope SemiBold" charset="0"/>
                </a:rPr>
                <a:t>Calculated LogFC values for relative gene expression matrices  by using these methods , we identified differentially expressed genes (DEGs) between PsA patients and controls, shedding light on molecular alterations associated with the disease.</a:t>
              </a:r>
              <a:endParaRPr lang="en-US" altLang="zh-CN" sz="1200" dirty="0">
                <a:solidFill>
                  <a:schemeClr val="bg1"/>
                </a:solidFill>
                <a:latin typeface="Manrope SemiBold" charset="0"/>
                <a:ea typeface="Manrope SemiBold" charset="0"/>
                <a:cs typeface="Roboto Black" panose="02000000000000000000" charset="0"/>
                <a:sym typeface="Manrope SemiBold" charset="0"/>
              </a:endParaRPr>
            </a:p>
          </p:txBody>
        </p:sp>
        <p:sp>
          <p:nvSpPr>
            <p:cNvPr id="14" name="同侧圆角矩形 79"/>
            <p:cNvSpPr/>
            <p:nvPr/>
          </p:nvSpPr>
          <p:spPr>
            <a:xfrm rot="5400000" flipH="1" flipV="1">
              <a:off x="7573507" y="-914565"/>
              <a:ext cx="435140" cy="6037740"/>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41" name="燕尾形 54"/>
            <p:cNvSpPr/>
            <p:nvPr/>
          </p:nvSpPr>
          <p:spPr>
            <a:xfrm>
              <a:off x="1630517" y="1252088"/>
              <a:ext cx="114110" cy="129205"/>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23" name="文本框 62"/>
            <p:cNvSpPr txBox="1"/>
            <p:nvPr/>
          </p:nvSpPr>
          <p:spPr>
            <a:xfrm flipH="1">
              <a:off x="5400794" y="1971511"/>
              <a:ext cx="2338520" cy="264915"/>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rPr>
                <a:t>Statistical Methods</a:t>
              </a:r>
              <a:endPar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gr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圆角矩形 58"/>
          <p:cNvSpPr/>
          <p:nvPr/>
        </p:nvSpPr>
        <p:spPr>
          <a:xfrm>
            <a:off x="868680" y="994410"/>
            <a:ext cx="5227320" cy="5309870"/>
          </a:xfrm>
          <a:prstGeom prst="roundRect">
            <a:avLst>
              <a:gd name="adj" fmla="val 4326"/>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a:cs typeface="Roboto Black" panose="02000000000000000000" charset="0"/>
              </a:rPr>
              <a:t> </a:t>
            </a:r>
            <a:endParaRPr lang="en-US" altLang="zh-CN">
              <a:cs typeface="Roboto Black" panose="02000000000000000000" charset="0"/>
            </a:endParaRPr>
          </a:p>
        </p:txBody>
      </p:sp>
      <p:sp>
        <p:nvSpPr>
          <p:cNvPr id="4" name="圆角矩形 58"/>
          <p:cNvSpPr/>
          <p:nvPr/>
        </p:nvSpPr>
        <p:spPr>
          <a:xfrm>
            <a:off x="6269355" y="993775"/>
            <a:ext cx="5367655" cy="5310505"/>
          </a:xfrm>
          <a:prstGeom prst="roundRect">
            <a:avLst>
              <a:gd name="adj" fmla="val 4326"/>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a:cs typeface="Roboto Black" panose="02000000000000000000" charset="0"/>
              </a:rPr>
              <a:t> </a:t>
            </a:r>
            <a:endParaRPr lang="en-US" altLang="zh-CN">
              <a:cs typeface="Roboto Black" panose="02000000000000000000" charset="0"/>
            </a:endParaRPr>
          </a:p>
        </p:txBody>
      </p:sp>
      <p:sp>
        <p:nvSpPr>
          <p:cNvPr id="43" name="矩形 42"/>
          <p:cNvSpPr/>
          <p:nvPr/>
        </p:nvSpPr>
        <p:spPr>
          <a:xfrm>
            <a:off x="946150" y="190511"/>
            <a:ext cx="10299700" cy="706755"/>
          </a:xfrm>
          <a:prstGeom prst="rect">
            <a:avLst/>
          </a:prstGeom>
        </p:spPr>
        <p:txBody>
          <a:bodyPr wrap="square">
            <a:spAutoFit/>
          </a:bodyPr>
          <a:p>
            <a:pPr algn="ctr"/>
            <a:r>
              <a:rPr lang="en-US" altLang="zh-CN" sz="4000" dirty="0">
                <a:solidFill>
                  <a:srgbClr val="526AAB"/>
                </a:solidFill>
                <a:latin typeface="+mj-ea"/>
                <a:ea typeface="+mj-ea"/>
                <a:cs typeface="Roboto Black" panose="02000000000000000000" charset="0"/>
                <a:sym typeface="+mn-ea"/>
              </a:rPr>
              <a:t>Research Step2</a:t>
            </a:r>
            <a:endParaRPr lang="zh-CN" altLang="en-US" sz="4000" dirty="0">
              <a:solidFill>
                <a:srgbClr val="526AAB"/>
              </a:solidFill>
              <a:latin typeface="+mj-ea"/>
              <a:ea typeface="+mj-ea"/>
              <a:cs typeface="Roboto Black" panose="02000000000000000000" charset="0"/>
            </a:endParaRPr>
          </a:p>
        </p:txBody>
      </p:sp>
      <p:sp>
        <p:nvSpPr>
          <p:cNvPr id="14" name="同侧圆角矩形 79"/>
          <p:cNvSpPr/>
          <p:nvPr/>
        </p:nvSpPr>
        <p:spPr>
          <a:xfrm rot="5400000" flipH="1" flipV="1">
            <a:off x="4295775" y="196215"/>
            <a:ext cx="504825" cy="2705735"/>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5" name="同侧圆角矩形 79"/>
          <p:cNvSpPr/>
          <p:nvPr/>
        </p:nvSpPr>
        <p:spPr>
          <a:xfrm rot="5400000" flipH="1" flipV="1">
            <a:off x="9761220" y="-74295"/>
            <a:ext cx="504825" cy="3246755"/>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23" name="文本框 62"/>
          <p:cNvSpPr txBox="1"/>
          <p:nvPr/>
        </p:nvSpPr>
        <p:spPr>
          <a:xfrm flipH="1">
            <a:off x="3444461" y="1394696"/>
            <a:ext cx="2456512" cy="30734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rPr>
              <a:t>Volcano Plots</a:t>
            </a:r>
            <a:endPar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6" name="文本框 62"/>
          <p:cNvSpPr txBox="1"/>
          <p:nvPr/>
        </p:nvSpPr>
        <p:spPr>
          <a:xfrm flipH="1">
            <a:off x="8789256" y="1394696"/>
            <a:ext cx="2456512" cy="30734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rPr>
              <a:t>UMAP Plots</a:t>
            </a:r>
            <a:endPar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pic>
        <p:nvPicPr>
          <p:cNvPr id="7" name="Picture 6" descr="51773555d29a517471523260f5d05440"/>
          <p:cNvPicPr>
            <a:picLocks noChangeAspect="1"/>
          </p:cNvPicPr>
          <p:nvPr/>
        </p:nvPicPr>
        <p:blipFill>
          <a:blip r:embed="rId1"/>
          <a:stretch>
            <a:fillRect/>
          </a:stretch>
        </p:blipFill>
        <p:spPr>
          <a:xfrm>
            <a:off x="1192530" y="2020570"/>
            <a:ext cx="4609465" cy="2745105"/>
          </a:xfrm>
          <a:prstGeom prst="rect">
            <a:avLst/>
          </a:prstGeom>
        </p:spPr>
      </p:pic>
      <p:sp>
        <p:nvSpPr>
          <p:cNvPr id="9" name="文本框 62"/>
          <p:cNvSpPr txBox="1"/>
          <p:nvPr/>
        </p:nvSpPr>
        <p:spPr>
          <a:xfrm flipH="1">
            <a:off x="1076960" y="4984750"/>
            <a:ext cx="4446905" cy="110744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1200" dirty="0">
                <a:solidFill>
                  <a:schemeClr val="bg1"/>
                </a:solidFill>
                <a:latin typeface="Manrope SemiBold" charset="0"/>
                <a:ea typeface="Manrope SemiBold" charset="0"/>
                <a:cs typeface="Roboto Black" panose="02000000000000000000" charset="0"/>
                <a:sym typeface="Arial" panose="020B0604020202020204" pitchFamily="34" charset="0"/>
              </a:rPr>
              <a:t>Highlight significant up- and down-regulated</a:t>
            </a:r>
            <a:r>
              <a:rPr lang="en-US" altLang="zh-CN"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rPr>
              <a:t> </a:t>
            </a:r>
            <a:r>
              <a:rPr lang="en-US" altLang="zh-CN" sz="1200" dirty="0">
                <a:solidFill>
                  <a:schemeClr val="bg1"/>
                </a:solidFill>
                <a:latin typeface="Manrope SemiBold" charset="0"/>
                <a:ea typeface="Manrope SemiBold" charset="0"/>
                <a:cs typeface="Roboto Black" panose="02000000000000000000" charset="0"/>
                <a:sym typeface="Arial" panose="020B0604020202020204" pitchFamily="34" charset="0"/>
              </a:rPr>
              <a:t>genes</a:t>
            </a:r>
            <a:r>
              <a:rPr lang="en-US" altLang="zh-CN"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rPr>
              <a:t>.</a:t>
            </a:r>
            <a:endParaRPr lang="en-US" altLang="zh-CN"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a:p>
            <a:pPr algn="just"/>
            <a:endParaRPr lang="en-US" altLang="zh-CN"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a:p>
            <a:pPr algn="just"/>
            <a:r>
              <a:rPr lang="en-US" altLang="zh-CN"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rPr>
              <a:t>Only the significant genes were taken for further analysis. (dotted lines)</a:t>
            </a:r>
            <a:endParaRPr lang="en-US" altLang="zh-CN"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11" name="文本框 62"/>
          <p:cNvSpPr txBox="1"/>
          <p:nvPr/>
        </p:nvSpPr>
        <p:spPr>
          <a:xfrm flipH="1">
            <a:off x="6636385" y="4765675"/>
            <a:ext cx="4446905" cy="1384935"/>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dirty="0">
                <a:solidFill>
                  <a:schemeClr val="bg1"/>
                </a:solidFill>
                <a:cs typeface="Roboto Black" panose="02000000000000000000" charset="0"/>
                <a:sym typeface="Arial" panose="020B0604020202020204" pitchFamily="34" charset="0"/>
              </a:rPr>
              <a:t>The UMAP plot visualizes samples in a two-dimensional space, where each point represents a sample, and the proximity between points reflects the similarity in gene expression profiles. </a:t>
            </a:r>
            <a:endParaRPr lang="en-US" altLang="zh-CN" dirty="0">
              <a:solidFill>
                <a:schemeClr val="bg1"/>
              </a:solidFill>
              <a:cs typeface="Roboto Black" panose="02000000000000000000" charset="0"/>
              <a:sym typeface="Arial" panose="020B0604020202020204" pitchFamily="34" charset="0"/>
            </a:endParaRPr>
          </a:p>
        </p:txBody>
      </p:sp>
      <p:pic>
        <p:nvPicPr>
          <p:cNvPr id="12" name="Picture 11" descr="daddd68f1c83eaa38ce7437622f6c73d"/>
          <p:cNvPicPr>
            <a:picLocks noChangeAspect="1"/>
          </p:cNvPicPr>
          <p:nvPr/>
        </p:nvPicPr>
        <p:blipFill>
          <a:blip r:embed="rId2"/>
          <a:stretch>
            <a:fillRect/>
          </a:stretch>
        </p:blipFill>
        <p:spPr>
          <a:xfrm>
            <a:off x="6637020" y="1957705"/>
            <a:ext cx="4608830" cy="2668270"/>
          </a:xfrm>
          <a:prstGeom prst="rect">
            <a:avLst/>
          </a:prstGeom>
        </p:spPr>
      </p:pic>
      <p:sp>
        <p:nvSpPr>
          <p:cNvPr id="47" name="矩形 46"/>
          <p:cNvSpPr/>
          <p:nvPr/>
        </p:nvSpPr>
        <p:spPr>
          <a:xfrm>
            <a:off x="2551058" y="738603"/>
            <a:ext cx="7089884" cy="275590"/>
          </a:xfrm>
          <a:prstGeom prst="rect">
            <a:avLst/>
          </a:prstGeom>
        </p:spPr>
        <p:txBody>
          <a:bodyPr wrap="square">
            <a:spAutoFit/>
          </a:bodyPr>
          <a:p>
            <a:pPr algn="ctr"/>
            <a:r>
              <a:rPr lang="zh-CN" altLang="en-US" sz="1200" dirty="0">
                <a:solidFill>
                  <a:srgbClr val="526AAB"/>
                </a:solidFill>
                <a:latin typeface="+mn-ea"/>
                <a:cs typeface="Roboto Black" panose="02000000000000000000" charset="0"/>
              </a:rPr>
              <a:t>Differential Gene Expression Analysis</a:t>
            </a:r>
            <a:endParaRPr lang="zh-CN" altLang="en-US" sz="1200" dirty="0">
              <a:solidFill>
                <a:srgbClr val="526AAB"/>
              </a:solidFill>
              <a:latin typeface="+mn-ea"/>
              <a:cs typeface="Roboto Black" panose="02000000000000000000"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圆角矩形 58"/>
          <p:cNvSpPr/>
          <p:nvPr/>
        </p:nvSpPr>
        <p:spPr>
          <a:xfrm>
            <a:off x="868680" y="994410"/>
            <a:ext cx="5227320" cy="5309870"/>
          </a:xfrm>
          <a:prstGeom prst="roundRect">
            <a:avLst>
              <a:gd name="adj" fmla="val 4326"/>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a:cs typeface="Roboto Black" panose="02000000000000000000" charset="0"/>
              </a:rPr>
              <a:t> </a:t>
            </a:r>
            <a:endParaRPr lang="en-US" altLang="zh-CN">
              <a:cs typeface="Roboto Black" panose="02000000000000000000" charset="0"/>
            </a:endParaRPr>
          </a:p>
        </p:txBody>
      </p:sp>
      <p:sp>
        <p:nvSpPr>
          <p:cNvPr id="4" name="圆角矩形 58"/>
          <p:cNvSpPr/>
          <p:nvPr/>
        </p:nvSpPr>
        <p:spPr>
          <a:xfrm>
            <a:off x="6269355" y="993775"/>
            <a:ext cx="5367655" cy="5310505"/>
          </a:xfrm>
          <a:prstGeom prst="roundRect">
            <a:avLst>
              <a:gd name="adj" fmla="val 4326"/>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a:cs typeface="Roboto Black" panose="02000000000000000000" charset="0"/>
              </a:rPr>
              <a:t> </a:t>
            </a:r>
            <a:endParaRPr lang="en-US" altLang="zh-CN">
              <a:cs typeface="Roboto Black" panose="02000000000000000000" charset="0"/>
            </a:endParaRPr>
          </a:p>
        </p:txBody>
      </p:sp>
      <p:sp>
        <p:nvSpPr>
          <p:cNvPr id="43" name="矩形 42"/>
          <p:cNvSpPr/>
          <p:nvPr/>
        </p:nvSpPr>
        <p:spPr>
          <a:xfrm>
            <a:off x="946150" y="190511"/>
            <a:ext cx="10299700" cy="706755"/>
          </a:xfrm>
          <a:prstGeom prst="rect">
            <a:avLst/>
          </a:prstGeom>
        </p:spPr>
        <p:txBody>
          <a:bodyPr wrap="square">
            <a:spAutoFit/>
          </a:bodyPr>
          <a:p>
            <a:pPr algn="ctr"/>
            <a:r>
              <a:rPr lang="en-US" altLang="zh-CN" sz="4000" dirty="0">
                <a:solidFill>
                  <a:srgbClr val="526AAB"/>
                </a:solidFill>
                <a:latin typeface="+mj-ea"/>
                <a:ea typeface="+mj-ea"/>
                <a:cs typeface="Roboto Black" panose="02000000000000000000" charset="0"/>
                <a:sym typeface="+mn-ea"/>
              </a:rPr>
              <a:t>Research Step3</a:t>
            </a:r>
            <a:endParaRPr lang="zh-CN" altLang="en-US" sz="4000" dirty="0">
              <a:solidFill>
                <a:srgbClr val="526AAB"/>
              </a:solidFill>
              <a:latin typeface="+mj-ea"/>
              <a:ea typeface="+mj-ea"/>
              <a:cs typeface="Roboto Black" panose="02000000000000000000" charset="0"/>
            </a:endParaRPr>
          </a:p>
        </p:txBody>
      </p:sp>
      <p:sp>
        <p:nvSpPr>
          <p:cNvPr id="14" name="同侧圆角矩形 79"/>
          <p:cNvSpPr/>
          <p:nvPr/>
        </p:nvSpPr>
        <p:spPr>
          <a:xfrm rot="5400000" flipH="1" flipV="1">
            <a:off x="3518535" y="-581025"/>
            <a:ext cx="504825" cy="4261485"/>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5" name="同侧圆角矩形 79"/>
          <p:cNvSpPr/>
          <p:nvPr/>
        </p:nvSpPr>
        <p:spPr>
          <a:xfrm rot="5400000" flipH="1" flipV="1">
            <a:off x="9068435" y="-767080"/>
            <a:ext cx="504825" cy="4632325"/>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23" name="文本框 62"/>
          <p:cNvSpPr txBox="1"/>
          <p:nvPr/>
        </p:nvSpPr>
        <p:spPr>
          <a:xfrm flipH="1">
            <a:off x="2138680" y="1383030"/>
            <a:ext cx="3762375" cy="318770"/>
          </a:xfrm>
          <a:prstGeom prst="rect">
            <a:avLst/>
          </a:prstGeom>
          <a:noFill/>
          <a:ln w="9525">
            <a:noFill/>
            <a:miter/>
          </a:ln>
          <a:effectLst>
            <a:outerShdw sx="999" sy="999" algn="ctr" rotWithShape="0">
              <a:srgbClr val="000000"/>
            </a:outerShdw>
          </a:effectLst>
        </p:spPr>
        <p:txBody>
          <a:bodyPr wrap="square" lIns="0" tIns="0" rIns="0" bIns="0" anchor="t">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rPr>
              <a:t>Gene Ontology (GO) Analysis</a:t>
            </a:r>
            <a:endPar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6" name="文本框 62"/>
          <p:cNvSpPr txBox="1"/>
          <p:nvPr/>
        </p:nvSpPr>
        <p:spPr>
          <a:xfrm flipH="1">
            <a:off x="7611745" y="1394460"/>
            <a:ext cx="3634105" cy="30734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rPr>
              <a:t>KEGG Pathway Analysis</a:t>
            </a:r>
            <a:endPar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pic>
        <p:nvPicPr>
          <p:cNvPr id="7" name="Picture 6" descr="D:\Frank's processor\output\attachment\7169d97a6320091512bef8d7b366de13.png7169d97a6320091512bef8d7b366de13"/>
          <p:cNvPicPr>
            <a:picLocks noChangeAspect="1"/>
          </p:cNvPicPr>
          <p:nvPr/>
        </p:nvPicPr>
        <p:blipFill>
          <a:blip r:embed="rId1"/>
          <a:srcRect l="5968" r="5968"/>
          <a:stretch>
            <a:fillRect/>
          </a:stretch>
        </p:blipFill>
        <p:spPr>
          <a:xfrm>
            <a:off x="1192530" y="2020570"/>
            <a:ext cx="4446905" cy="2745105"/>
          </a:xfrm>
          <a:prstGeom prst="rect">
            <a:avLst/>
          </a:prstGeom>
        </p:spPr>
      </p:pic>
      <p:sp>
        <p:nvSpPr>
          <p:cNvPr id="9" name="文本框 62"/>
          <p:cNvSpPr txBox="1"/>
          <p:nvPr/>
        </p:nvSpPr>
        <p:spPr>
          <a:xfrm flipH="1">
            <a:off x="1076960" y="4984750"/>
            <a:ext cx="4446905" cy="83058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dirty="0">
                <a:solidFill>
                  <a:schemeClr val="bg1"/>
                </a:solidFill>
                <a:cs typeface="Roboto Black" panose="02000000000000000000" charset="0"/>
                <a:sym typeface="Arial" panose="020B0604020202020204" pitchFamily="34" charset="0"/>
              </a:rPr>
              <a:t>Processes with a large number of genes and low p-adjust values are particularly noteworthy for their potential role in PsA.</a:t>
            </a:r>
            <a:endParaRPr lang="en-US" altLang="zh-CN" dirty="0">
              <a:solidFill>
                <a:schemeClr val="bg1"/>
              </a:solidFill>
              <a:cs typeface="Roboto Black" panose="02000000000000000000" charset="0"/>
              <a:sym typeface="Arial" panose="020B0604020202020204" pitchFamily="34" charset="0"/>
            </a:endParaRPr>
          </a:p>
        </p:txBody>
      </p:sp>
      <p:sp>
        <p:nvSpPr>
          <p:cNvPr id="11" name="文本框 62"/>
          <p:cNvSpPr txBox="1"/>
          <p:nvPr/>
        </p:nvSpPr>
        <p:spPr>
          <a:xfrm flipH="1">
            <a:off x="6636385" y="4984750"/>
            <a:ext cx="4446905" cy="83058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dirty="0">
                <a:solidFill>
                  <a:schemeClr val="bg1"/>
                </a:solidFill>
                <a:cs typeface="Roboto Black" panose="02000000000000000000" charset="0"/>
                <a:sym typeface="Arial" panose="020B0604020202020204" pitchFamily="34" charset="0"/>
              </a:rPr>
              <a:t>Processes with a large number of genes and low p-adjust values are particularly noteworthy for their potential role in PsA.</a:t>
            </a:r>
            <a:endParaRPr lang="en-US" altLang="zh-CN" dirty="0">
              <a:solidFill>
                <a:schemeClr val="bg1"/>
              </a:solidFill>
              <a:cs typeface="Roboto Black" panose="02000000000000000000" charset="0"/>
              <a:sym typeface="Arial" panose="020B0604020202020204" pitchFamily="34" charset="0"/>
            </a:endParaRPr>
          </a:p>
        </p:txBody>
      </p:sp>
      <p:pic>
        <p:nvPicPr>
          <p:cNvPr id="12" name="Picture 11" descr="D:\Frank's processor\output\attachment\d5111fcb8ec936c5f8121c18d5bfa1f8.pngd5111fcb8ec936c5f8121c18d5bfa1f8"/>
          <p:cNvPicPr>
            <a:picLocks noChangeAspect="1"/>
          </p:cNvPicPr>
          <p:nvPr/>
        </p:nvPicPr>
        <p:blipFill>
          <a:blip r:embed="rId2"/>
          <a:srcRect l="2868" r="2868"/>
          <a:stretch>
            <a:fillRect/>
          </a:stretch>
        </p:blipFill>
        <p:spPr>
          <a:xfrm>
            <a:off x="6637020" y="1957705"/>
            <a:ext cx="4608830" cy="2764155"/>
          </a:xfrm>
          <a:prstGeom prst="rect">
            <a:avLst/>
          </a:prstGeom>
        </p:spPr>
      </p:pic>
      <p:sp>
        <p:nvSpPr>
          <p:cNvPr id="47" name="矩形 46"/>
          <p:cNvSpPr/>
          <p:nvPr/>
        </p:nvSpPr>
        <p:spPr>
          <a:xfrm>
            <a:off x="2551058" y="738603"/>
            <a:ext cx="7089884" cy="275590"/>
          </a:xfrm>
          <a:prstGeom prst="rect">
            <a:avLst/>
          </a:prstGeom>
        </p:spPr>
        <p:txBody>
          <a:bodyPr wrap="square">
            <a:spAutoFit/>
          </a:bodyPr>
          <a:p>
            <a:pPr algn="ctr"/>
            <a:r>
              <a:rPr lang="zh-CN" altLang="en-US" sz="1200" dirty="0">
                <a:solidFill>
                  <a:srgbClr val="526AAB"/>
                </a:solidFill>
                <a:latin typeface="+mn-ea"/>
                <a:cs typeface="Roboto Black" panose="02000000000000000000" charset="0"/>
              </a:rPr>
              <a:t>Pathway and Functional Analysis</a:t>
            </a:r>
            <a:endParaRPr lang="zh-CN" altLang="en-US" sz="1200" dirty="0">
              <a:solidFill>
                <a:srgbClr val="526AAB"/>
              </a:solidFill>
              <a:latin typeface="+mn-ea"/>
              <a:cs typeface="Roboto Black" panose="02000000000000000000"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946150" y="190511"/>
            <a:ext cx="10299700" cy="707886"/>
          </a:xfrm>
          <a:prstGeom prst="rect">
            <a:avLst/>
          </a:prstGeom>
        </p:spPr>
        <p:txBody>
          <a:bodyPr wrap="square">
            <a:spAutoFit/>
          </a:bodyPr>
          <a:lstStyle/>
          <a:p>
            <a:pPr algn="ctr"/>
            <a:r>
              <a:rPr lang="en-US" altLang="zh-CN" sz="4000" dirty="0">
                <a:solidFill>
                  <a:srgbClr val="526AAB"/>
                </a:solidFill>
                <a:latin typeface="+mj-ea"/>
                <a:ea typeface="+mj-ea"/>
                <a:cs typeface="Roboto Black" panose="02000000000000000000" charset="0"/>
              </a:rPr>
              <a:t>Research methods</a:t>
            </a:r>
            <a:endParaRPr lang="zh-CN" altLang="en-US" sz="4000" dirty="0">
              <a:solidFill>
                <a:srgbClr val="526AAB"/>
              </a:solidFill>
              <a:latin typeface="+mj-ea"/>
              <a:ea typeface="+mj-ea"/>
              <a:cs typeface="Roboto Black" panose="02000000000000000000" charset="0"/>
            </a:endParaRPr>
          </a:p>
        </p:txBody>
      </p:sp>
      <p:sp>
        <p:nvSpPr>
          <p:cNvPr id="47" name="矩形 46"/>
          <p:cNvSpPr/>
          <p:nvPr/>
        </p:nvSpPr>
        <p:spPr>
          <a:xfrm>
            <a:off x="2551058" y="738603"/>
            <a:ext cx="7089884" cy="275590"/>
          </a:xfrm>
          <a:prstGeom prst="rect">
            <a:avLst/>
          </a:prstGeom>
        </p:spPr>
        <p:txBody>
          <a:bodyPr wrap="square">
            <a:spAutoFit/>
          </a:bodyPr>
          <a:lstStyle/>
          <a:p>
            <a:pPr algn="ctr"/>
            <a:r>
              <a:rPr lang="en-US" altLang="zh-CN" sz="1200" dirty="0">
                <a:solidFill>
                  <a:srgbClr val="526AAB"/>
                </a:solidFill>
                <a:latin typeface="+mn-ea"/>
                <a:cs typeface="Roboto Black" panose="02000000000000000000" charset="0"/>
              </a:rPr>
              <a:t>Network Analysis</a:t>
            </a:r>
            <a:endParaRPr lang="en-US" altLang="zh-CN" sz="1200" dirty="0">
              <a:solidFill>
                <a:srgbClr val="526AAB"/>
              </a:solidFill>
              <a:latin typeface="+mn-ea"/>
              <a:cs typeface="Roboto Black" panose="02000000000000000000" charset="0"/>
            </a:endParaRPr>
          </a:p>
        </p:txBody>
      </p:sp>
      <p:sp>
        <p:nvSpPr>
          <p:cNvPr id="25" name="圆角矩形 32"/>
          <p:cNvSpPr/>
          <p:nvPr/>
        </p:nvSpPr>
        <p:spPr>
          <a:xfrm>
            <a:off x="946150" y="1014095"/>
            <a:ext cx="4456430" cy="4401820"/>
          </a:xfrm>
          <a:prstGeom prst="roundRect">
            <a:avLst>
              <a:gd name="adj" fmla="val 3468"/>
            </a:avLst>
          </a:prstGeom>
          <a:blipFill rotWithShape="1">
            <a:blip r:embed="rId1"/>
            <a:stretch>
              <a:fillRect l="-12303" r="-1223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endParaRPr lang="zh-CN" altLang="en-US">
              <a:cs typeface="Roboto Black" panose="02000000000000000000" charset="0"/>
              <a:sym typeface="+mn-ea"/>
            </a:endParaRPr>
          </a:p>
        </p:txBody>
      </p:sp>
      <p:sp>
        <p:nvSpPr>
          <p:cNvPr id="26" name="同侧圆角矩形 33"/>
          <p:cNvSpPr/>
          <p:nvPr/>
        </p:nvSpPr>
        <p:spPr>
          <a:xfrm flipV="1">
            <a:off x="944880" y="5294630"/>
            <a:ext cx="4460240" cy="1126490"/>
          </a:xfrm>
          <a:prstGeom prst="round2SameRect">
            <a:avLst>
              <a:gd name="adj1" fmla="val 10985"/>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27" name="文本框 22"/>
          <p:cNvSpPr txBox="1"/>
          <p:nvPr/>
        </p:nvSpPr>
        <p:spPr>
          <a:xfrm flipH="1">
            <a:off x="1214755" y="5412105"/>
            <a:ext cx="4074160" cy="922020"/>
          </a:xfrm>
          <a:prstGeom prst="rect">
            <a:avLst/>
          </a:prstGeom>
          <a:noFill/>
          <a:ln w="9525">
            <a:noFill/>
            <a:miter/>
          </a:ln>
          <a:effectLst>
            <a:outerShdw sx="999" sy="999" algn="ctr" rotWithShape="0">
              <a:srgbClr val="000000"/>
            </a:outerShdw>
          </a:effectLst>
        </p:spPr>
        <p:txBody>
          <a:bodyPr wrap="square" lIns="0" r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50000"/>
              </a:lnSpc>
            </a:pPr>
            <a:r>
              <a:rPr lang="en-US" altLang="zh-CN" sz="1200" dirty="0">
                <a:solidFill>
                  <a:schemeClr val="bg1"/>
                </a:solidFill>
                <a:latin typeface="Manrope SemiBold" charset="0"/>
                <a:ea typeface="Manrope SemiBold" charset="0"/>
                <a:cs typeface="Roboto Black" panose="02000000000000000000" charset="0"/>
                <a:sym typeface="Manrope SemiBold" charset="0"/>
              </a:rPr>
              <a:t>The protein-protein interaction network visualized in Cytoscape  represents the complex interplay between significant genes implicated in Psoriatic Arthritis (PsA).</a:t>
            </a:r>
            <a:endParaRPr lang="en-US" altLang="zh-CN" sz="1200" dirty="0">
              <a:solidFill>
                <a:schemeClr val="bg1"/>
              </a:solidFill>
              <a:latin typeface="Manrope SemiBold" charset="0"/>
              <a:ea typeface="Manrope SemiBold" charset="0"/>
              <a:cs typeface="Roboto Black" panose="02000000000000000000" charset="0"/>
              <a:sym typeface="Manrope SemiBold" charset="0"/>
            </a:endParaRPr>
          </a:p>
        </p:txBody>
      </p:sp>
      <p:sp>
        <p:nvSpPr>
          <p:cNvPr id="29" name="文本框 22"/>
          <p:cNvSpPr txBox="1"/>
          <p:nvPr/>
        </p:nvSpPr>
        <p:spPr>
          <a:xfrm flipH="1">
            <a:off x="8986324" y="5263923"/>
            <a:ext cx="2170458" cy="110744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Proteins with a high degree of connectivity (hubs) could be key regulators or potential therapeutic targets.</a:t>
            </a:r>
            <a:endPar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p:txBody>
      </p:sp>
      <p:sp>
        <p:nvSpPr>
          <p:cNvPr id="30" name="文本框 22"/>
          <p:cNvSpPr txBox="1"/>
          <p:nvPr/>
        </p:nvSpPr>
        <p:spPr>
          <a:xfrm flipH="1">
            <a:off x="6160770" y="1183005"/>
            <a:ext cx="5032375" cy="339090"/>
          </a:xfrm>
          <a:prstGeom prst="rect">
            <a:avLst/>
          </a:prstGeom>
          <a:noFill/>
          <a:ln w="9525">
            <a:noFill/>
            <a:miter/>
          </a:ln>
          <a:effectLst>
            <a:outerShdw sx="999" sy="999" algn="ctr" rotWithShape="0">
              <a:srgbClr val="000000"/>
            </a:outerShdw>
          </a:effectLst>
        </p:spPr>
        <p:txBody>
          <a:bodyPr wrap="square" lIns="0" tIns="0" rIns="0" bIns="0" anchor="t">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10000"/>
              </a:lnSpc>
            </a:pPr>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Manrope SemiBold" charset="0"/>
              </a:rPr>
              <a:t>Cytoscape</a:t>
            </a:r>
            <a:endParaRPr lang="zh-CN" altLang="en-US" sz="2000" dirty="0">
              <a:solidFill>
                <a:schemeClr val="accent2"/>
              </a:solidFill>
              <a:latin typeface="Roboto Black" panose="02000000000000000000" charset="0"/>
              <a:ea typeface="Roboto Black" panose="02000000000000000000" charset="0"/>
              <a:cs typeface="Roboto Black" panose="02000000000000000000" charset="0"/>
              <a:sym typeface="Manrope SemiBold" charset="0"/>
            </a:endParaRPr>
          </a:p>
        </p:txBody>
      </p:sp>
      <p:cxnSp>
        <p:nvCxnSpPr>
          <p:cNvPr id="32" name="直接连接符 31"/>
          <p:cNvCxnSpPr/>
          <p:nvPr/>
        </p:nvCxnSpPr>
        <p:spPr>
          <a:xfrm flipV="1">
            <a:off x="8620791" y="4313205"/>
            <a:ext cx="0" cy="1717418"/>
          </a:xfrm>
          <a:prstGeom prst="line">
            <a:avLst/>
          </a:prstGeom>
          <a:ln w="15875">
            <a:solidFill>
              <a:schemeClr val="bg1">
                <a:lumMod val="65000"/>
                <a:alpha val="53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3" name="文本框 47"/>
          <p:cNvSpPr txBox="1"/>
          <p:nvPr/>
        </p:nvSpPr>
        <p:spPr>
          <a:xfrm flipH="1">
            <a:off x="6168170" y="4201316"/>
            <a:ext cx="861293" cy="690816"/>
          </a:xfrm>
          <a:prstGeom prst="rect">
            <a:avLst/>
          </a:prstGeom>
          <a:noFill/>
          <a:ln w="9525">
            <a:noFill/>
            <a:miter/>
          </a:ln>
          <a:effectLst>
            <a:outerShdw sx="999" sy="999" algn="ctr" rotWithShape="0">
              <a:srgbClr val="000000"/>
            </a:outerShdw>
          </a:effectLst>
        </p:spPr>
        <p:txBody>
          <a:bodyPr wrap="square" lIns="0" tIns="0" rIns="0" bIns="0" anchor="t">
            <a:spAutoFit/>
            <a:scene3d>
              <a:camera prst="orthographicFront"/>
              <a:lightRig rig="threePt" dir="t">
                <a:rot lat="0" lon="0" rev="0"/>
              </a:lightRig>
            </a:scene3d>
            <a:sp3d prstMaterial="matte">
              <a:extrusionClr>
                <a:srgbClr val="FDB651"/>
              </a:extrusionClr>
              <a:contourClr>
                <a:srgbClr val="FED499"/>
              </a:contourClr>
            </a:sp3d>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480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rPr>
              <a:t>01</a:t>
            </a:r>
            <a:endParaRPr lang="en-US" altLang="zh-CN" sz="480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34" name="文本框 49"/>
          <p:cNvSpPr txBox="1"/>
          <p:nvPr/>
        </p:nvSpPr>
        <p:spPr>
          <a:xfrm flipH="1">
            <a:off x="9084092" y="4194188"/>
            <a:ext cx="861293" cy="690816"/>
          </a:xfrm>
          <a:prstGeom prst="rect">
            <a:avLst/>
          </a:prstGeom>
          <a:noFill/>
          <a:ln w="9525">
            <a:noFill/>
            <a:miter/>
          </a:ln>
          <a:effectLst>
            <a:outerShdw sx="999" sy="999" algn="ctr" rotWithShape="0">
              <a:srgbClr val="000000"/>
            </a:outerShdw>
          </a:effectLst>
        </p:spPr>
        <p:txBody>
          <a:bodyPr wrap="square" lIns="0" tIns="0" rIns="0" bIns="0" anchor="t">
            <a:spAutoFit/>
            <a:scene3d>
              <a:camera prst="orthographicFront"/>
              <a:lightRig rig="threePt" dir="t">
                <a:rot lat="0" lon="0" rev="0"/>
              </a:lightRig>
            </a:scene3d>
            <a:sp3d prstMaterial="matte">
              <a:extrusionClr>
                <a:srgbClr val="FDB651"/>
              </a:extrusionClr>
              <a:contourClr>
                <a:srgbClr val="FED499"/>
              </a:contourClr>
            </a:sp3d>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4800" dirty="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rPr>
              <a:t>02</a:t>
            </a:r>
            <a:endParaRPr lang="en-US" altLang="zh-CN" sz="4800" dirty="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grpSp>
        <p:nvGrpSpPr>
          <p:cNvPr id="36" name="组合 35"/>
          <p:cNvGrpSpPr/>
          <p:nvPr/>
        </p:nvGrpSpPr>
        <p:grpSpPr>
          <a:xfrm>
            <a:off x="10526246" y="1319134"/>
            <a:ext cx="607657" cy="202552"/>
            <a:chOff x="17264" y="2225"/>
            <a:chExt cx="1023" cy="341"/>
          </a:xfrm>
          <a:solidFill>
            <a:schemeClr val="accent1"/>
          </a:solidFill>
        </p:grpSpPr>
        <p:sp>
          <p:nvSpPr>
            <p:cNvPr id="37" name="燕尾形 7"/>
            <p:cNvSpPr/>
            <p:nvPr/>
          </p:nvSpPr>
          <p:spPr>
            <a:xfrm flipH="1">
              <a:off x="17617" y="2225"/>
              <a:ext cx="341" cy="341"/>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38" name="燕尾形 8"/>
            <p:cNvSpPr/>
            <p:nvPr/>
          </p:nvSpPr>
          <p:spPr>
            <a:xfrm flipH="1">
              <a:off x="17946" y="2225"/>
              <a:ext cx="341" cy="341"/>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39" name="燕尾形 10"/>
            <p:cNvSpPr/>
            <p:nvPr/>
          </p:nvSpPr>
          <p:spPr>
            <a:xfrm flipH="1">
              <a:off x="17264" y="2225"/>
              <a:ext cx="341" cy="341"/>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sp>
        <p:nvSpPr>
          <p:cNvPr id="40" name="文本框 37"/>
          <p:cNvSpPr txBox="1"/>
          <p:nvPr/>
        </p:nvSpPr>
        <p:spPr>
          <a:xfrm flipH="1">
            <a:off x="6161042" y="4920644"/>
            <a:ext cx="2129472" cy="30734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rPr>
              <a:t>Cluster Analysis</a:t>
            </a:r>
            <a:endPar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41" name="文本框 39"/>
          <p:cNvSpPr txBox="1"/>
          <p:nvPr/>
        </p:nvSpPr>
        <p:spPr>
          <a:xfrm flipH="1">
            <a:off x="9049046" y="4920644"/>
            <a:ext cx="2169864" cy="30734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rPr>
              <a:t>Centrality</a:t>
            </a:r>
            <a:endPar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graphicFrame>
        <p:nvGraphicFramePr>
          <p:cNvPr id="6" name="Table 5"/>
          <p:cNvGraphicFramePr/>
          <p:nvPr/>
        </p:nvGraphicFramePr>
        <p:xfrm>
          <a:off x="6525260" y="1609090"/>
          <a:ext cx="4608830" cy="2600960"/>
        </p:xfrm>
        <a:graphic>
          <a:graphicData uri="http://schemas.openxmlformats.org/drawingml/2006/table">
            <a:tbl>
              <a:tblPr firstRow="1" bandRow="1">
                <a:tableStyleId>{5C22544A-7EE6-4342-B048-85BDC9FD1C3A}</a:tableStyleId>
              </a:tblPr>
              <a:tblGrid>
                <a:gridCol w="1420495"/>
                <a:gridCol w="3188335"/>
              </a:tblGrid>
              <a:tr h="335280">
                <a:tc gridSpan="2">
                  <a:txBody>
                    <a:bodyPr/>
                    <a:p>
                      <a:pPr indent="0" algn="ctr">
                        <a:buNone/>
                      </a:pPr>
                      <a:r>
                        <a:rPr lang="en-US" sz="1200" b="1">
                          <a:solidFill>
                            <a:srgbClr val="000000"/>
                          </a:solidFill>
                          <a:latin typeface="Times New Roman" panose="02020603050405020304" charset="0"/>
                          <a:cs typeface="Times New Roman" panose="02020603050405020304" charset="0"/>
                        </a:rPr>
                        <a:t>Visualization Settings</a:t>
                      </a:r>
                      <a:endParaRPr lang="en-US" sz="1200" b="1">
                        <a:solidFill>
                          <a:srgbClr val="000000"/>
                        </a:solidFill>
                        <a:latin typeface="Times New Roman" panose="02020603050405020304" charset="0"/>
                        <a:cs typeface="Times New Roman" panose="02020603050405020304" charset="0"/>
                      </a:endParaRPr>
                    </a:p>
                    <a:p>
                      <a:pPr indent="0">
                        <a:buNone/>
                      </a:pPr>
                      <a:r>
                        <a:rPr lang="en-US" altLang="zh-CN" sz="1000">
                          <a:latin typeface="Times New Roman" panose="02020603050405020304" charset="0"/>
                        </a:rPr>
                        <a:t> </a:t>
                      </a:r>
                      <a:endParaRPr lang="en-US" sz="1000" b="0">
                        <a:latin typeface="Times New Roman" panose="02020603050405020304" charset="0"/>
                        <a:cs typeface="Times New Roman" panose="02020603050405020304" charset="0"/>
                      </a:endParaRPr>
                    </a:p>
                  </a:txBody>
                  <a:tcPr marL="68580" marR="68580" marT="0" marB="0" vert="horz" anchor="t" anchorCtr="0"/>
                </a:tc>
                <a:tc hMerge="1">
                  <a:tcPr marL="68580" marR="68580" marT="0" marB="0" vert="horz" anchor="t" anchorCtr="0"/>
                </a:tc>
              </a:tr>
              <a:tr h="299720">
                <a:tc>
                  <a:txBody>
                    <a:bodyPr/>
                    <a:p>
                      <a:pPr indent="0" algn="ctr">
                        <a:buNone/>
                      </a:pPr>
                      <a:r>
                        <a:rPr lang="en-US" sz="1200" b="1">
                          <a:solidFill>
                            <a:srgbClr val="000000"/>
                          </a:solidFill>
                          <a:latin typeface="Times New Roman" panose="02020603050405020304" charset="0"/>
                          <a:cs typeface="Times New Roman" panose="02020603050405020304" charset="0"/>
                        </a:rPr>
                        <a:t>Node Styling</a:t>
                      </a:r>
                      <a:endParaRPr lang="en-US" sz="12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ctr" anchorCtr="0"/>
                </a:tc>
                <a:tc>
                  <a:txBody>
                    <a:bodyPr/>
                    <a:p>
                      <a:pPr indent="0">
                        <a:buNone/>
                      </a:pPr>
                      <a:r>
                        <a:rPr lang="en-US" sz="1000" b="0">
                          <a:latin typeface="Times New Roman" panose="02020603050405020304" charset="0"/>
                          <a:cs typeface="Times New Roman" panose="02020603050405020304" charset="0"/>
                        </a:rPr>
                        <a:t> </a:t>
                      </a:r>
                      <a:endParaRPr lang="en-US" sz="1000" b="0">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tc>
              </a:tr>
              <a:tr h="365760">
                <a:tc>
                  <a:txBody>
                    <a:bodyPr/>
                    <a:p>
                      <a:pPr indent="0">
                        <a:buNone/>
                      </a:pPr>
                      <a:r>
                        <a:rPr lang="en-US" sz="1200" b="0">
                          <a:solidFill>
                            <a:srgbClr val="000000"/>
                          </a:solidFill>
                          <a:latin typeface="Times New Roman" panose="02020603050405020304" charset="0"/>
                          <a:cs typeface="Times New Roman" panose="02020603050405020304" charset="0"/>
                        </a:rPr>
                        <a:t>- Fill Color</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tc>
                <a:tc>
                  <a:txBody>
                    <a:bodyPr/>
                    <a:p>
                      <a:pPr indent="0">
                        <a:buNone/>
                      </a:pPr>
                      <a:r>
                        <a:rPr lang="en-US" sz="1200" b="0">
                          <a:solidFill>
                            <a:srgbClr val="000000"/>
                          </a:solidFill>
                          <a:latin typeface="Times New Roman" panose="02020603050405020304" charset="0"/>
                          <a:cs typeface="Times New Roman" panose="02020603050405020304" charset="0"/>
                        </a:rPr>
                        <a:t>Log2FC (Continuous mapping: Blue for down-regulated, Red for up-regulated)</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tc>
              </a:tr>
              <a:tr h="299720">
                <a:tc>
                  <a:txBody>
                    <a:bodyPr/>
                    <a:p>
                      <a:pPr indent="0">
                        <a:buNone/>
                      </a:pPr>
                      <a:r>
                        <a:rPr lang="en-US" sz="1200" b="0">
                          <a:solidFill>
                            <a:srgbClr val="000000"/>
                          </a:solidFill>
                          <a:latin typeface="Times New Roman" panose="02020603050405020304" charset="0"/>
                          <a:cs typeface="Times New Roman" panose="02020603050405020304" charset="0"/>
                        </a:rPr>
                        <a:t>- Size</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tc>
                <a:tc>
                  <a:txBody>
                    <a:bodyPr/>
                    <a:p>
                      <a:pPr indent="0">
                        <a:buNone/>
                      </a:pPr>
                      <a:r>
                        <a:rPr lang="en-US" sz="1200" b="0">
                          <a:solidFill>
                            <a:srgbClr val="000000"/>
                          </a:solidFill>
                          <a:latin typeface="Times New Roman" panose="02020603050405020304" charset="0"/>
                          <a:cs typeface="Times New Roman" panose="02020603050405020304" charset="0"/>
                        </a:rPr>
                        <a:t>Betweenness (Continuous mapping)</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tc>
              </a:tr>
              <a:tr h="365760">
                <a:tc>
                  <a:txBody>
                    <a:bodyPr/>
                    <a:p>
                      <a:pPr indent="0">
                        <a:buNone/>
                      </a:pPr>
                      <a:r>
                        <a:rPr lang="en-US" sz="1200" b="0">
                          <a:solidFill>
                            <a:srgbClr val="000000"/>
                          </a:solidFill>
                          <a:latin typeface="Times New Roman" panose="02020603050405020304" charset="0"/>
                          <a:cs typeface="Times New Roman" panose="02020603050405020304" charset="0"/>
                        </a:rPr>
                        <a:t>- Border Paint</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tc>
                <a:tc>
                  <a:txBody>
                    <a:bodyPr/>
                    <a:p>
                      <a:pPr indent="0">
                        <a:buNone/>
                      </a:pPr>
                      <a:r>
                        <a:rPr lang="en-US" sz="1200" b="0">
                          <a:solidFill>
                            <a:srgbClr val="000000"/>
                          </a:solidFill>
                          <a:latin typeface="Times New Roman" panose="02020603050405020304" charset="0"/>
                          <a:cs typeface="Times New Roman" panose="02020603050405020304" charset="0"/>
                        </a:rPr>
                        <a:t>Degree (Continuous mapping with purple cutoff at 39, representing top hub genes)</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tc>
              </a:tr>
              <a:tr h="335280">
                <a:tc gridSpan="2">
                  <a:txBody>
                    <a:bodyPr/>
                    <a:p>
                      <a:pPr indent="0" algn="ctr">
                        <a:buNone/>
                      </a:pPr>
                      <a:r>
                        <a:rPr lang="en-US" sz="1200" b="1">
                          <a:solidFill>
                            <a:srgbClr val="000000"/>
                          </a:solidFill>
                          <a:latin typeface="Times New Roman" panose="02020603050405020304" charset="0"/>
                          <a:cs typeface="Times New Roman" panose="02020603050405020304" charset="0"/>
                        </a:rPr>
                        <a:t>Edge Styling</a:t>
                      </a:r>
                      <a:endParaRPr lang="en-US" sz="1200" b="1">
                        <a:solidFill>
                          <a:srgbClr val="000000"/>
                        </a:solidFill>
                        <a:latin typeface="Times New Roman" panose="02020603050405020304" charset="0"/>
                        <a:cs typeface="Times New Roman" panose="02020603050405020304" charset="0"/>
                      </a:endParaRPr>
                    </a:p>
                    <a:p>
                      <a:pPr indent="0">
                        <a:buNone/>
                      </a:pPr>
                      <a:r>
                        <a:rPr lang="en-US" altLang="zh-CN" sz="1000">
                          <a:latin typeface="Times New Roman" panose="02020603050405020304" charset="0"/>
                        </a:rPr>
                        <a:t> </a:t>
                      </a:r>
                      <a:endParaRPr lang="en-US" sz="1000" b="0">
                        <a:latin typeface="Times New Roman" panose="02020603050405020304" charset="0"/>
                        <a:cs typeface="Times New Roman" panose="02020603050405020304" charset="0"/>
                      </a:endParaRPr>
                    </a:p>
                  </a:txBody>
                  <a:tcPr marL="68580" marR="68580" marT="0" marB="0" vert="horz" anchor="t" anchorCtr="0"/>
                </a:tc>
                <a:tc hMerge="1">
                  <a:tcPr marL="68580" marR="68580" marT="0" marB="0" vert="horz" anchor="t" anchorCtr="0"/>
                </a:tc>
              </a:tr>
              <a:tr h="299720">
                <a:tc>
                  <a:txBody>
                    <a:bodyPr/>
                    <a:p>
                      <a:pPr indent="0">
                        <a:buNone/>
                      </a:pPr>
                      <a:r>
                        <a:rPr lang="en-US" sz="1200" b="0">
                          <a:solidFill>
                            <a:srgbClr val="000000"/>
                          </a:solidFill>
                          <a:latin typeface="Times New Roman" panose="02020603050405020304" charset="0"/>
                          <a:cs typeface="Times New Roman" panose="02020603050405020304" charset="0"/>
                        </a:rPr>
                        <a:t>- Width</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tc>
                <a:tc>
                  <a:txBody>
                    <a:bodyPr/>
                    <a:p>
                      <a:pPr indent="0">
                        <a:buNone/>
                      </a:pPr>
                      <a:r>
                        <a:rPr lang="en-US" sz="1200" b="0">
                          <a:solidFill>
                            <a:srgbClr val="000000"/>
                          </a:solidFill>
                          <a:latin typeface="Times New Roman" panose="02020603050405020304" charset="0"/>
                          <a:cs typeface="Times New Roman" panose="02020603050405020304" charset="0"/>
                        </a:rPr>
                        <a:t>Combined Score (Continuous size)</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tc>
              </a:tr>
              <a:tr h="299720">
                <a:tc>
                  <a:txBody>
                    <a:bodyPr/>
                    <a:p>
                      <a:pPr indent="0">
                        <a:buNone/>
                      </a:pPr>
                      <a:r>
                        <a:rPr lang="en-US" sz="1200" b="0">
                          <a:solidFill>
                            <a:srgbClr val="000000"/>
                          </a:solidFill>
                          <a:latin typeface="Times New Roman" panose="02020603050405020304" charset="0"/>
                          <a:cs typeface="Times New Roman" panose="02020603050405020304" charset="0"/>
                        </a:rPr>
                        <a:t>Visualization Style</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tc>
                <a:tc>
                  <a:txBody>
                    <a:bodyPr/>
                    <a:p>
                      <a:pPr indent="0">
                        <a:buNone/>
                      </a:pPr>
                      <a:r>
                        <a:rPr lang="en-US" sz="1200" b="0">
                          <a:solidFill>
                            <a:srgbClr val="000000"/>
                          </a:solidFill>
                          <a:latin typeface="Times New Roman" panose="02020603050405020304" charset="0"/>
                          <a:cs typeface="Times New Roman" panose="02020603050405020304" charset="0"/>
                        </a:rPr>
                        <a:t>Ripple style</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tc>
              </a:tr>
            </a:tbl>
          </a:graphicData>
        </a:graphic>
      </p:graphicFrame>
    </p:spTree>
    <p:custDataLst>
      <p:tags r:id="rId2"/>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圆角矩形 58"/>
          <p:cNvSpPr/>
          <p:nvPr/>
        </p:nvSpPr>
        <p:spPr>
          <a:xfrm>
            <a:off x="868680" y="994410"/>
            <a:ext cx="5227320" cy="5309870"/>
          </a:xfrm>
          <a:prstGeom prst="roundRect">
            <a:avLst>
              <a:gd name="adj" fmla="val 4326"/>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a:cs typeface="Roboto Black" panose="02000000000000000000" charset="0"/>
              </a:rPr>
              <a:t> </a:t>
            </a:r>
            <a:endParaRPr lang="en-US" altLang="zh-CN">
              <a:cs typeface="Roboto Black" panose="02000000000000000000" charset="0"/>
            </a:endParaRPr>
          </a:p>
        </p:txBody>
      </p:sp>
      <p:sp>
        <p:nvSpPr>
          <p:cNvPr id="4" name="圆角矩形 58"/>
          <p:cNvSpPr/>
          <p:nvPr/>
        </p:nvSpPr>
        <p:spPr>
          <a:xfrm>
            <a:off x="6269355" y="993775"/>
            <a:ext cx="5367655" cy="5310505"/>
          </a:xfrm>
          <a:prstGeom prst="roundRect">
            <a:avLst>
              <a:gd name="adj" fmla="val 4326"/>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a:cs typeface="Roboto Black" panose="02000000000000000000" charset="0"/>
              </a:rPr>
              <a:t> </a:t>
            </a:r>
            <a:endParaRPr lang="en-US" altLang="zh-CN">
              <a:cs typeface="Roboto Black" panose="02000000000000000000" charset="0"/>
            </a:endParaRPr>
          </a:p>
        </p:txBody>
      </p:sp>
      <p:sp>
        <p:nvSpPr>
          <p:cNvPr id="43" name="矩形 42"/>
          <p:cNvSpPr/>
          <p:nvPr/>
        </p:nvSpPr>
        <p:spPr>
          <a:xfrm>
            <a:off x="946150" y="190511"/>
            <a:ext cx="10299700" cy="706755"/>
          </a:xfrm>
          <a:prstGeom prst="rect">
            <a:avLst/>
          </a:prstGeom>
        </p:spPr>
        <p:txBody>
          <a:bodyPr wrap="square">
            <a:spAutoFit/>
          </a:bodyPr>
          <a:p>
            <a:pPr algn="ctr"/>
            <a:r>
              <a:rPr lang="en-US" altLang="zh-CN" sz="4000" dirty="0">
                <a:solidFill>
                  <a:srgbClr val="526AAB"/>
                </a:solidFill>
                <a:latin typeface="+mj-ea"/>
                <a:ea typeface="+mj-ea"/>
                <a:cs typeface="Roboto Black" panose="02000000000000000000" charset="0"/>
                <a:sym typeface="+mn-ea"/>
              </a:rPr>
              <a:t>Research Step4</a:t>
            </a:r>
            <a:endParaRPr lang="zh-CN" altLang="en-US" sz="4000" dirty="0">
              <a:solidFill>
                <a:srgbClr val="526AAB"/>
              </a:solidFill>
              <a:latin typeface="+mj-ea"/>
              <a:ea typeface="+mj-ea"/>
              <a:cs typeface="Roboto Black" panose="02000000000000000000" charset="0"/>
            </a:endParaRPr>
          </a:p>
        </p:txBody>
      </p:sp>
      <p:sp>
        <p:nvSpPr>
          <p:cNvPr id="14" name="同侧圆角矩形 79"/>
          <p:cNvSpPr/>
          <p:nvPr/>
        </p:nvSpPr>
        <p:spPr>
          <a:xfrm rot="5400000" flipH="1" flipV="1">
            <a:off x="3615690" y="-678180"/>
            <a:ext cx="504825" cy="4455795"/>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23" name="文本框 62"/>
          <p:cNvSpPr txBox="1"/>
          <p:nvPr/>
        </p:nvSpPr>
        <p:spPr>
          <a:xfrm flipH="1">
            <a:off x="2138680" y="1383030"/>
            <a:ext cx="3762375" cy="318770"/>
          </a:xfrm>
          <a:prstGeom prst="rect">
            <a:avLst/>
          </a:prstGeom>
          <a:noFill/>
          <a:ln w="9525">
            <a:noFill/>
            <a:miter/>
          </a:ln>
          <a:effectLst>
            <a:outerShdw sx="999" sy="999" algn="ctr" rotWithShape="0">
              <a:srgbClr val="000000"/>
            </a:outerShdw>
          </a:effectLst>
        </p:spPr>
        <p:txBody>
          <a:bodyPr wrap="square" lIns="0" tIns="0" rIns="0" bIns="0" anchor="t">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rPr>
              <a:t>Hub gene</a:t>
            </a:r>
            <a:endParaRPr lang="en-US" altLang="zh-CN" sz="2000" dirty="0">
              <a:solidFill>
                <a:schemeClr val="bg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pic>
        <p:nvPicPr>
          <p:cNvPr id="7" name="Picture 6" descr="D:\Frank's processor\output\attachment\121b79c68df0e03fb044499ae2c281c5.png121b79c68df0e03fb044499ae2c281c5"/>
          <p:cNvPicPr>
            <a:picLocks noChangeAspect="1"/>
          </p:cNvPicPr>
          <p:nvPr/>
        </p:nvPicPr>
        <p:blipFill>
          <a:blip r:embed="rId1"/>
          <a:srcRect t="606" b="-2224"/>
          <a:stretch>
            <a:fillRect/>
          </a:stretch>
        </p:blipFill>
        <p:spPr>
          <a:xfrm>
            <a:off x="1517015" y="1887855"/>
            <a:ext cx="3877310" cy="4036695"/>
          </a:xfrm>
          <a:prstGeom prst="rect">
            <a:avLst/>
          </a:prstGeom>
        </p:spPr>
      </p:pic>
      <p:sp>
        <p:nvSpPr>
          <p:cNvPr id="47" name="矩形 46"/>
          <p:cNvSpPr/>
          <p:nvPr/>
        </p:nvSpPr>
        <p:spPr>
          <a:xfrm>
            <a:off x="2551058" y="738603"/>
            <a:ext cx="7089884" cy="275590"/>
          </a:xfrm>
          <a:prstGeom prst="rect">
            <a:avLst/>
          </a:prstGeom>
        </p:spPr>
        <p:txBody>
          <a:bodyPr wrap="square">
            <a:spAutoFit/>
          </a:bodyPr>
          <a:p>
            <a:pPr algn="ctr"/>
            <a:r>
              <a:rPr lang="en-US" altLang="zh-CN" sz="1200" dirty="0">
                <a:solidFill>
                  <a:srgbClr val="526AAB"/>
                </a:solidFill>
                <a:latin typeface="+mn-ea"/>
                <a:cs typeface="Roboto Black" panose="02000000000000000000" charset="0"/>
              </a:rPr>
              <a:t>Hub gene Analysis</a:t>
            </a:r>
            <a:endParaRPr lang="en-US" altLang="zh-CN" sz="1200" dirty="0">
              <a:solidFill>
                <a:srgbClr val="526AAB"/>
              </a:solidFill>
              <a:latin typeface="+mn-ea"/>
              <a:cs typeface="Roboto Black" panose="02000000000000000000" charset="0"/>
            </a:endParaRPr>
          </a:p>
        </p:txBody>
      </p:sp>
      <p:sp>
        <p:nvSpPr>
          <p:cNvPr id="3" name="文本框 62"/>
          <p:cNvSpPr txBox="1"/>
          <p:nvPr/>
        </p:nvSpPr>
        <p:spPr>
          <a:xfrm flipH="1">
            <a:off x="6678930" y="1296670"/>
            <a:ext cx="4497705" cy="4673600"/>
          </a:xfrm>
          <a:prstGeom prst="rect">
            <a:avLst/>
          </a:prstGeom>
          <a:noFill/>
          <a:ln w="9525">
            <a:noFill/>
            <a:miter/>
          </a:ln>
          <a:effectLst>
            <a:outerShdw sx="999" sy="999" algn="ctr" rotWithShape="0">
              <a:srgbClr val="000000"/>
            </a:outerShdw>
          </a:effectLst>
        </p:spPr>
        <p:txBody>
          <a:bodyPr wrap="square" lIns="0" tIns="0" rIns="0" bIns="0" anchor="t">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dirty="0">
                <a:solidFill>
                  <a:schemeClr val="bg1"/>
                </a:solidFill>
                <a:cs typeface="Roboto Black" panose="02000000000000000000" charset="0"/>
                <a:sym typeface="Arial" panose="020B0604020202020204" pitchFamily="34" charset="0"/>
              </a:rPr>
              <a:t>The cytoHubba of the Cytoscape software was used to select the significant hub genes among the obtained DEGs. </a:t>
            </a:r>
            <a:endParaRPr lang="en-US" altLang="zh-CN" dirty="0">
              <a:solidFill>
                <a:schemeClr val="bg1"/>
              </a:solidFill>
              <a:cs typeface="Roboto Black" panose="02000000000000000000" charset="0"/>
              <a:sym typeface="Arial" panose="020B0604020202020204" pitchFamily="34" charset="0"/>
            </a:endParaRPr>
          </a:p>
          <a:p>
            <a:pPr algn="just"/>
            <a:endParaRPr lang="en-US" altLang="zh-CN" dirty="0">
              <a:solidFill>
                <a:schemeClr val="bg1"/>
              </a:solidFill>
              <a:cs typeface="Roboto Black" panose="02000000000000000000" charset="0"/>
              <a:sym typeface="Arial" panose="020B0604020202020204" pitchFamily="34" charset="0"/>
            </a:endParaRPr>
          </a:p>
          <a:p>
            <a:pPr algn="just"/>
            <a:r>
              <a:rPr lang="en-US" altLang="zh-CN" dirty="0">
                <a:solidFill>
                  <a:schemeClr val="bg1"/>
                </a:solidFill>
                <a:cs typeface="Roboto Black" panose="02000000000000000000" charset="0"/>
                <a:sym typeface="Arial" panose="020B0604020202020204" pitchFamily="34" charset="0"/>
              </a:rPr>
              <a:t>The Maximal Clique Centrality(MCC) method was used to select the top 15 genes of the PPI network. </a:t>
            </a:r>
            <a:endParaRPr lang="en-US" altLang="zh-CN" dirty="0">
              <a:solidFill>
                <a:schemeClr val="bg1"/>
              </a:solidFill>
              <a:cs typeface="Roboto Black" panose="02000000000000000000" charset="0"/>
              <a:sym typeface="Arial" panose="020B0604020202020204" pitchFamily="34" charset="0"/>
            </a:endParaRPr>
          </a:p>
          <a:p>
            <a:pPr algn="just"/>
            <a:endParaRPr lang="en-US" altLang="zh-CN" dirty="0">
              <a:solidFill>
                <a:schemeClr val="bg1"/>
              </a:solidFill>
              <a:cs typeface="Roboto Black" panose="02000000000000000000" charset="0"/>
              <a:sym typeface="Arial" panose="020B0604020202020204" pitchFamily="34" charset="0"/>
            </a:endParaRPr>
          </a:p>
          <a:p>
            <a:pPr algn="just"/>
            <a:r>
              <a:rPr lang="en-US" altLang="zh-CN" dirty="0">
                <a:solidFill>
                  <a:schemeClr val="bg1"/>
                </a:solidFill>
                <a:cs typeface="Roboto Black" panose="02000000000000000000" charset="0"/>
                <a:sym typeface="Arial" panose="020B0604020202020204" pitchFamily="34" charset="0"/>
              </a:rPr>
              <a:t>Then, we used a connectivity degree in the PPI network to evaluate the top 15 genes we just selected.</a:t>
            </a:r>
            <a:endParaRPr lang="en-US" altLang="zh-CN" dirty="0">
              <a:solidFill>
                <a:schemeClr val="bg1"/>
              </a:solidFill>
              <a:cs typeface="Roboto Black" panose="02000000000000000000" charset="0"/>
              <a:sym typeface="Arial" panose="020B0604020202020204" pitchFamily="34" charset="0"/>
            </a:endParaRPr>
          </a:p>
          <a:p>
            <a:pPr algn="just"/>
            <a:endParaRPr lang="en-US" altLang="zh-CN" dirty="0">
              <a:solidFill>
                <a:schemeClr val="bg1"/>
              </a:solidFill>
              <a:cs typeface="Roboto Black" panose="02000000000000000000" charset="0"/>
              <a:sym typeface="Arial" panose="020B0604020202020204" pitchFamily="34" charset="0"/>
            </a:endParaRPr>
          </a:p>
          <a:p>
            <a:pPr algn="just"/>
            <a:r>
              <a:rPr lang="en-US" altLang="zh-CN" dirty="0">
                <a:solidFill>
                  <a:schemeClr val="bg1"/>
                </a:solidFill>
                <a:cs typeface="Roboto Black" panose="02000000000000000000" charset="0"/>
                <a:sym typeface="Arial" panose="020B0604020202020204" pitchFamily="34" charset="0"/>
              </a:rPr>
              <a:t>Processes with a large number of genes and low p-adjust values are particularly noteworthy for their potential role in PsA.</a:t>
            </a:r>
            <a:endParaRPr lang="en-US" altLang="zh-CN" dirty="0">
              <a:solidFill>
                <a:schemeClr val="bg1"/>
              </a:solidFill>
              <a:cs typeface="Roboto Black" panose="02000000000000000000" charset="0"/>
              <a:sym typeface="Arial" panose="020B0604020202020204" pitchFamily="34" charset="0"/>
            </a:endParaRPr>
          </a:p>
          <a:p>
            <a:pPr algn="just"/>
            <a:endParaRPr lang="en-US" altLang="zh-CN" dirty="0">
              <a:solidFill>
                <a:schemeClr val="bg1"/>
              </a:solidFill>
              <a:cs typeface="Roboto Black" panose="02000000000000000000" charset="0"/>
              <a:sym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p:cNvGrpSpPr/>
          <p:nvPr/>
        </p:nvGrpSpPr>
        <p:grpSpPr>
          <a:xfrm>
            <a:off x="0" y="0"/>
            <a:ext cx="12192000" cy="6858000"/>
            <a:chOff x="0" y="0"/>
            <a:chExt cx="12192000" cy="6858000"/>
          </a:xfrm>
        </p:grpSpPr>
        <p:sp>
          <p:nvSpPr>
            <p:cNvPr id="44" name="矩形 43"/>
            <p:cNvSpPr/>
            <p:nvPr/>
          </p:nvSpPr>
          <p:spPr>
            <a:xfrm>
              <a:off x="0" y="0"/>
              <a:ext cx="12192000" cy="6858000"/>
            </a:xfrm>
            <a:prstGeom prst="rect">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pic>
          <p:nvPicPr>
            <p:cNvPr id="54" name="图形 53"/>
            <p:cNvPicPr>
              <a:picLocks noChangeAspect="1"/>
            </p:cNvPicPr>
            <p:nvPr/>
          </p:nvPicPr>
          <p:blipFill>
            <a:blip r:embed="rId1"/>
            <a:stretch>
              <a:fillRect/>
            </a:stretch>
          </p:blipFill>
          <p:spPr>
            <a:xfrm flipH="1" flipV="1">
              <a:off x="0" y="5132446"/>
              <a:ext cx="12192000" cy="1725554"/>
            </a:xfrm>
            <a:prstGeom prst="rect">
              <a:avLst/>
            </a:prstGeom>
          </p:spPr>
        </p:pic>
        <p:sp>
          <p:nvSpPr>
            <p:cNvPr id="46" name="矩形 45"/>
            <p:cNvSpPr/>
            <p:nvPr/>
          </p:nvSpPr>
          <p:spPr>
            <a:xfrm>
              <a:off x="311150" y="285750"/>
              <a:ext cx="11569700" cy="6286500"/>
            </a:xfrm>
            <a:prstGeom prst="rect">
              <a:avLst/>
            </a:prstGeom>
            <a:solidFill>
              <a:srgbClr val="FFF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grpSp>
          <p:nvGrpSpPr>
            <p:cNvPr id="49" name="组合 48"/>
            <p:cNvGrpSpPr/>
            <p:nvPr/>
          </p:nvGrpSpPr>
          <p:grpSpPr>
            <a:xfrm flipV="1">
              <a:off x="506284" y="493585"/>
              <a:ext cx="11179432" cy="701420"/>
              <a:chOff x="506284" y="5572649"/>
              <a:chExt cx="11179432" cy="701420"/>
            </a:xfrm>
          </p:grpSpPr>
          <p:pic>
            <p:nvPicPr>
              <p:cNvPr id="50" name="图形 49"/>
              <p:cNvPicPr>
                <a:picLocks noChangeAspect="1"/>
              </p:cNvPicPr>
              <p:nvPr/>
            </p:nvPicPr>
            <p:blipFill>
              <a:blip r:embed="rId2"/>
              <a:stretch>
                <a:fillRect/>
              </a:stretch>
            </p:blipFill>
            <p:spPr>
              <a:xfrm>
                <a:off x="506284" y="5572649"/>
                <a:ext cx="701419" cy="701419"/>
              </a:xfrm>
              <a:prstGeom prst="rect">
                <a:avLst/>
              </a:prstGeom>
            </p:spPr>
          </p:pic>
          <p:pic>
            <p:nvPicPr>
              <p:cNvPr id="51" name="图形 50"/>
              <p:cNvPicPr>
                <a:picLocks noChangeAspect="1"/>
              </p:cNvPicPr>
              <p:nvPr/>
            </p:nvPicPr>
            <p:blipFill>
              <a:blip r:embed="rId2"/>
              <a:stretch>
                <a:fillRect/>
              </a:stretch>
            </p:blipFill>
            <p:spPr>
              <a:xfrm flipH="1">
                <a:off x="10984297" y="5572650"/>
                <a:ext cx="701419" cy="701419"/>
              </a:xfrm>
              <a:prstGeom prst="rect">
                <a:avLst/>
              </a:prstGeom>
            </p:spPr>
          </p:pic>
        </p:grpSp>
        <p:grpSp>
          <p:nvGrpSpPr>
            <p:cNvPr id="55" name="组合 54"/>
            <p:cNvGrpSpPr/>
            <p:nvPr/>
          </p:nvGrpSpPr>
          <p:grpSpPr>
            <a:xfrm>
              <a:off x="506284" y="5662995"/>
              <a:ext cx="11179432" cy="701420"/>
              <a:chOff x="506284" y="5572649"/>
              <a:chExt cx="11179432" cy="701420"/>
            </a:xfrm>
          </p:grpSpPr>
          <p:pic>
            <p:nvPicPr>
              <p:cNvPr id="56" name="图形 55"/>
              <p:cNvPicPr>
                <a:picLocks noChangeAspect="1"/>
              </p:cNvPicPr>
              <p:nvPr/>
            </p:nvPicPr>
            <p:blipFill>
              <a:blip r:embed="rId3"/>
              <a:stretch>
                <a:fillRect/>
              </a:stretch>
            </p:blipFill>
            <p:spPr>
              <a:xfrm>
                <a:off x="506284" y="5572649"/>
                <a:ext cx="701419" cy="701419"/>
              </a:xfrm>
              <a:prstGeom prst="rect">
                <a:avLst/>
              </a:prstGeom>
            </p:spPr>
          </p:pic>
          <p:pic>
            <p:nvPicPr>
              <p:cNvPr id="57" name="图形 56"/>
              <p:cNvPicPr>
                <a:picLocks noChangeAspect="1"/>
              </p:cNvPicPr>
              <p:nvPr/>
            </p:nvPicPr>
            <p:blipFill>
              <a:blip r:embed="rId3"/>
              <a:stretch>
                <a:fillRect/>
              </a:stretch>
            </p:blipFill>
            <p:spPr>
              <a:xfrm flipH="1">
                <a:off x="10984297" y="5572650"/>
                <a:ext cx="701419" cy="701419"/>
              </a:xfrm>
              <a:prstGeom prst="rect">
                <a:avLst/>
              </a:prstGeom>
            </p:spPr>
          </p:pic>
        </p:grpSp>
      </p:grpSp>
      <p:sp>
        <p:nvSpPr>
          <p:cNvPr id="61" name="Oval 58"/>
          <p:cNvSpPr/>
          <p:nvPr/>
        </p:nvSpPr>
        <p:spPr>
          <a:xfrm>
            <a:off x="3046232" y="1514372"/>
            <a:ext cx="6099537" cy="3829256"/>
          </a:xfrm>
          <a:custGeom>
            <a:avLst/>
            <a:gdLst>
              <a:gd name="T0" fmla="*/ 2357 w 2416"/>
              <a:gd name="T1" fmla="*/ 389 h 1519"/>
              <a:gd name="T2" fmla="*/ 1236 w 2416"/>
              <a:gd name="T3" fmla="*/ 6 h 1519"/>
              <a:gd name="T4" fmla="*/ 1180 w 2416"/>
              <a:gd name="T5" fmla="*/ 6 h 1519"/>
              <a:gd name="T6" fmla="*/ 59 w 2416"/>
              <a:gd name="T7" fmla="*/ 389 h 1519"/>
              <a:gd name="T8" fmla="*/ 0 w 2416"/>
              <a:gd name="T9" fmla="*/ 471 h 1519"/>
              <a:gd name="T10" fmla="*/ 59 w 2416"/>
              <a:gd name="T11" fmla="*/ 553 h 1519"/>
              <a:gd name="T12" fmla="*/ 495 w 2416"/>
              <a:gd name="T13" fmla="*/ 701 h 1519"/>
              <a:gd name="T14" fmla="*/ 495 w 2416"/>
              <a:gd name="T15" fmla="*/ 1153 h 1519"/>
              <a:gd name="T16" fmla="*/ 517 w 2416"/>
              <a:gd name="T17" fmla="*/ 1211 h 1519"/>
              <a:gd name="T18" fmla="*/ 1213 w 2416"/>
              <a:gd name="T19" fmla="*/ 1519 h 1519"/>
              <a:gd name="T20" fmla="*/ 1898 w 2416"/>
              <a:gd name="T21" fmla="*/ 1223 h 1519"/>
              <a:gd name="T22" fmla="*/ 1921 w 2416"/>
              <a:gd name="T23" fmla="*/ 1164 h 1519"/>
              <a:gd name="T24" fmla="*/ 1921 w 2416"/>
              <a:gd name="T25" fmla="*/ 702 h 1519"/>
              <a:gd name="T26" fmla="*/ 2101 w 2416"/>
              <a:gd name="T27" fmla="*/ 640 h 1519"/>
              <a:gd name="T28" fmla="*/ 2101 w 2416"/>
              <a:gd name="T29" fmla="*/ 858 h 1519"/>
              <a:gd name="T30" fmla="*/ 2068 w 2416"/>
              <a:gd name="T31" fmla="*/ 926 h 1519"/>
              <a:gd name="T32" fmla="*/ 2068 w 2416"/>
              <a:gd name="T33" fmla="*/ 1138 h 1519"/>
              <a:gd name="T34" fmla="*/ 2155 w 2416"/>
              <a:gd name="T35" fmla="*/ 1224 h 1519"/>
              <a:gd name="T36" fmla="*/ 2241 w 2416"/>
              <a:gd name="T37" fmla="*/ 1138 h 1519"/>
              <a:gd name="T38" fmla="*/ 2241 w 2416"/>
              <a:gd name="T39" fmla="*/ 926 h 1519"/>
              <a:gd name="T40" fmla="*/ 2208 w 2416"/>
              <a:gd name="T41" fmla="*/ 858 h 1519"/>
              <a:gd name="T42" fmla="*/ 2208 w 2416"/>
              <a:gd name="T43" fmla="*/ 604 h 1519"/>
              <a:gd name="T44" fmla="*/ 2357 w 2416"/>
              <a:gd name="T45" fmla="*/ 553 h 1519"/>
              <a:gd name="T46" fmla="*/ 2416 w 2416"/>
              <a:gd name="T47" fmla="*/ 471 h 1519"/>
              <a:gd name="T48" fmla="*/ 2357 w 2416"/>
              <a:gd name="T49" fmla="*/ 389 h 1519"/>
              <a:gd name="T50" fmla="*/ 1748 w 2416"/>
              <a:gd name="T51" fmla="*/ 1128 h 1519"/>
              <a:gd name="T52" fmla="*/ 1213 w 2416"/>
              <a:gd name="T53" fmla="*/ 1345 h 1519"/>
              <a:gd name="T54" fmla="*/ 668 w 2416"/>
              <a:gd name="T55" fmla="*/ 1118 h 1519"/>
              <a:gd name="T56" fmla="*/ 668 w 2416"/>
              <a:gd name="T57" fmla="*/ 760 h 1519"/>
              <a:gd name="T58" fmla="*/ 1183 w 2416"/>
              <a:gd name="T59" fmla="*/ 935 h 1519"/>
              <a:gd name="T60" fmla="*/ 1211 w 2416"/>
              <a:gd name="T61" fmla="*/ 939 h 1519"/>
              <a:gd name="T62" fmla="*/ 1239 w 2416"/>
              <a:gd name="T63" fmla="*/ 935 h 1519"/>
              <a:gd name="T64" fmla="*/ 1748 w 2416"/>
              <a:gd name="T65" fmla="*/ 761 h 1519"/>
              <a:gd name="T66" fmla="*/ 1748 w 2416"/>
              <a:gd name="T67" fmla="*/ 1128 h 1519"/>
              <a:gd name="T68" fmla="*/ 1210 w 2416"/>
              <a:gd name="T69" fmla="*/ 761 h 1519"/>
              <a:gd name="T70" fmla="*/ 356 w 2416"/>
              <a:gd name="T71" fmla="*/ 470 h 1519"/>
              <a:gd name="T72" fmla="*/ 1208 w 2416"/>
              <a:gd name="T73" fmla="*/ 180 h 1519"/>
              <a:gd name="T74" fmla="*/ 2061 w 2416"/>
              <a:gd name="T75" fmla="*/ 471 h 1519"/>
              <a:gd name="T76" fmla="*/ 1210 w 2416"/>
              <a:gd name="T77" fmla="*/ 761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6" h="1519">
                <a:moveTo>
                  <a:pt x="2357" y="389"/>
                </a:moveTo>
                <a:lnTo>
                  <a:pt x="1236" y="6"/>
                </a:lnTo>
                <a:cubicBezTo>
                  <a:pt x="1218" y="0"/>
                  <a:pt x="1198" y="0"/>
                  <a:pt x="1180" y="6"/>
                </a:cubicBezTo>
                <a:lnTo>
                  <a:pt x="59" y="389"/>
                </a:lnTo>
                <a:cubicBezTo>
                  <a:pt x="24" y="400"/>
                  <a:pt x="0" y="433"/>
                  <a:pt x="0" y="471"/>
                </a:cubicBezTo>
                <a:cubicBezTo>
                  <a:pt x="0" y="508"/>
                  <a:pt x="24" y="541"/>
                  <a:pt x="59" y="553"/>
                </a:cubicBezTo>
                <a:lnTo>
                  <a:pt x="495" y="701"/>
                </a:lnTo>
                <a:lnTo>
                  <a:pt x="495" y="1153"/>
                </a:lnTo>
                <a:cubicBezTo>
                  <a:pt x="495" y="1174"/>
                  <a:pt x="503" y="1195"/>
                  <a:pt x="517" y="1211"/>
                </a:cubicBezTo>
                <a:cubicBezTo>
                  <a:pt x="695" y="1406"/>
                  <a:pt x="949" y="1519"/>
                  <a:pt x="1213" y="1519"/>
                </a:cubicBezTo>
                <a:cubicBezTo>
                  <a:pt x="1475" y="1519"/>
                  <a:pt x="1718" y="1414"/>
                  <a:pt x="1898" y="1223"/>
                </a:cubicBezTo>
                <a:cubicBezTo>
                  <a:pt x="1913" y="1207"/>
                  <a:pt x="1921" y="1186"/>
                  <a:pt x="1921" y="1164"/>
                </a:cubicBezTo>
                <a:lnTo>
                  <a:pt x="1921" y="702"/>
                </a:lnTo>
                <a:lnTo>
                  <a:pt x="2101" y="640"/>
                </a:lnTo>
                <a:lnTo>
                  <a:pt x="2101" y="858"/>
                </a:lnTo>
                <a:cubicBezTo>
                  <a:pt x="2081" y="874"/>
                  <a:pt x="2068" y="898"/>
                  <a:pt x="2068" y="926"/>
                </a:cubicBezTo>
                <a:lnTo>
                  <a:pt x="2068" y="1138"/>
                </a:lnTo>
                <a:cubicBezTo>
                  <a:pt x="2068" y="1185"/>
                  <a:pt x="2107" y="1224"/>
                  <a:pt x="2155" y="1224"/>
                </a:cubicBezTo>
                <a:cubicBezTo>
                  <a:pt x="2203" y="1224"/>
                  <a:pt x="2241" y="1185"/>
                  <a:pt x="2241" y="1138"/>
                </a:cubicBezTo>
                <a:lnTo>
                  <a:pt x="2241" y="926"/>
                </a:lnTo>
                <a:cubicBezTo>
                  <a:pt x="2241" y="898"/>
                  <a:pt x="2228" y="874"/>
                  <a:pt x="2208" y="858"/>
                </a:cubicBezTo>
                <a:lnTo>
                  <a:pt x="2208" y="604"/>
                </a:lnTo>
                <a:lnTo>
                  <a:pt x="2357" y="553"/>
                </a:lnTo>
                <a:cubicBezTo>
                  <a:pt x="2393" y="541"/>
                  <a:pt x="2416" y="508"/>
                  <a:pt x="2416" y="471"/>
                </a:cubicBezTo>
                <a:cubicBezTo>
                  <a:pt x="2416" y="433"/>
                  <a:pt x="2392" y="400"/>
                  <a:pt x="2357" y="389"/>
                </a:cubicBezTo>
                <a:close/>
                <a:moveTo>
                  <a:pt x="1748" y="1128"/>
                </a:moveTo>
                <a:cubicBezTo>
                  <a:pt x="1604" y="1268"/>
                  <a:pt x="1415" y="1345"/>
                  <a:pt x="1213" y="1345"/>
                </a:cubicBezTo>
                <a:cubicBezTo>
                  <a:pt x="1009" y="1345"/>
                  <a:pt x="812" y="1263"/>
                  <a:pt x="668" y="1118"/>
                </a:cubicBezTo>
                <a:lnTo>
                  <a:pt x="668" y="760"/>
                </a:lnTo>
                <a:lnTo>
                  <a:pt x="1183" y="935"/>
                </a:lnTo>
                <a:cubicBezTo>
                  <a:pt x="1192" y="938"/>
                  <a:pt x="1201" y="939"/>
                  <a:pt x="1211" y="939"/>
                </a:cubicBezTo>
                <a:cubicBezTo>
                  <a:pt x="1220" y="939"/>
                  <a:pt x="1229" y="938"/>
                  <a:pt x="1239" y="935"/>
                </a:cubicBezTo>
                <a:lnTo>
                  <a:pt x="1748" y="761"/>
                </a:lnTo>
                <a:lnTo>
                  <a:pt x="1748" y="1128"/>
                </a:lnTo>
                <a:close/>
                <a:moveTo>
                  <a:pt x="1210" y="761"/>
                </a:moveTo>
                <a:lnTo>
                  <a:pt x="356" y="470"/>
                </a:lnTo>
                <a:lnTo>
                  <a:pt x="1208" y="180"/>
                </a:lnTo>
                <a:lnTo>
                  <a:pt x="2061" y="471"/>
                </a:lnTo>
                <a:lnTo>
                  <a:pt x="1210" y="761"/>
                </a:lnTo>
                <a:close/>
              </a:path>
            </a:pathLst>
          </a:custGeom>
          <a:solidFill>
            <a:srgbClr val="FEF4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nvGrpSpPr>
          <p:cNvPr id="82" name="组合 81"/>
          <p:cNvGrpSpPr/>
          <p:nvPr/>
        </p:nvGrpSpPr>
        <p:grpSpPr>
          <a:xfrm>
            <a:off x="4940300" y="5319140"/>
            <a:ext cx="2311400" cy="498372"/>
            <a:chOff x="4940300" y="1652353"/>
            <a:chExt cx="2311400" cy="498372"/>
          </a:xfrm>
        </p:grpSpPr>
        <p:sp>
          <p:nvSpPr>
            <p:cNvPr id="65" name="椭圆 64"/>
            <p:cNvSpPr/>
            <p:nvPr/>
          </p:nvSpPr>
          <p:spPr>
            <a:xfrm>
              <a:off x="4940300"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78" name="Oval 65"/>
            <p:cNvSpPr/>
            <p:nvPr/>
          </p:nvSpPr>
          <p:spPr>
            <a:xfrm>
              <a:off x="5074691" y="1781657"/>
              <a:ext cx="229590" cy="239764"/>
            </a:xfrm>
            <a:custGeom>
              <a:avLst/>
              <a:gdLst>
                <a:gd name="T0" fmla="*/ 10185 w 10671"/>
                <a:gd name="T1" fmla="*/ 3987 h 11145"/>
                <a:gd name="T2" fmla="*/ 10185 w 10671"/>
                <a:gd name="T3" fmla="*/ 2746 h 11145"/>
                <a:gd name="T4" fmla="*/ 7848 w 10671"/>
                <a:gd name="T5" fmla="*/ 408 h 11145"/>
                <a:gd name="T6" fmla="*/ 4449 w 10671"/>
                <a:gd name="T7" fmla="*/ 408 h 11145"/>
                <a:gd name="T8" fmla="*/ 4348 w 10671"/>
                <a:gd name="T9" fmla="*/ 200 h 11145"/>
                <a:gd name="T10" fmla="*/ 4030 w 10671"/>
                <a:gd name="T11" fmla="*/ 0 h 11145"/>
                <a:gd name="T12" fmla="*/ 2544 w 10671"/>
                <a:gd name="T13" fmla="*/ 0 h 11145"/>
                <a:gd name="T14" fmla="*/ 0 w 10671"/>
                <a:gd name="T15" fmla="*/ 2543 h 11145"/>
                <a:gd name="T16" fmla="*/ 0 w 10671"/>
                <a:gd name="T17" fmla="*/ 8601 h 11145"/>
                <a:gd name="T18" fmla="*/ 2544 w 10671"/>
                <a:gd name="T19" fmla="*/ 11145 h 11145"/>
                <a:gd name="T20" fmla="*/ 8128 w 10671"/>
                <a:gd name="T21" fmla="*/ 11145 h 11145"/>
                <a:gd name="T22" fmla="*/ 10671 w 10671"/>
                <a:gd name="T23" fmla="*/ 8601 h 11145"/>
                <a:gd name="T24" fmla="*/ 10671 w 10671"/>
                <a:gd name="T25" fmla="*/ 4612 h 11145"/>
                <a:gd name="T26" fmla="*/ 10185 w 10671"/>
                <a:gd name="T27" fmla="*/ 3987 h 11145"/>
                <a:gd name="T28" fmla="*/ 7848 w 10671"/>
                <a:gd name="T29" fmla="*/ 1115 h 11145"/>
                <a:gd name="T30" fmla="*/ 9479 w 10671"/>
                <a:gd name="T31" fmla="*/ 2746 h 11145"/>
                <a:gd name="T32" fmla="*/ 9479 w 10671"/>
                <a:gd name="T33" fmla="*/ 3966 h 11145"/>
                <a:gd name="T34" fmla="*/ 6166 w 10671"/>
                <a:gd name="T35" fmla="*/ 3966 h 11145"/>
                <a:gd name="T36" fmla="*/ 4790 w 10671"/>
                <a:gd name="T37" fmla="*/ 1115 h 11145"/>
                <a:gd name="T38" fmla="*/ 7848 w 10671"/>
                <a:gd name="T39" fmla="*/ 1115 h 11145"/>
                <a:gd name="T40" fmla="*/ 9964 w 10671"/>
                <a:gd name="T41" fmla="*/ 8601 h 11145"/>
                <a:gd name="T42" fmla="*/ 8126 w 10671"/>
                <a:gd name="T43" fmla="*/ 10438 h 11145"/>
                <a:gd name="T44" fmla="*/ 2544 w 10671"/>
                <a:gd name="T45" fmla="*/ 10438 h 11145"/>
                <a:gd name="T46" fmla="*/ 706 w 10671"/>
                <a:gd name="T47" fmla="*/ 8601 h 11145"/>
                <a:gd name="T48" fmla="*/ 706 w 10671"/>
                <a:gd name="T49" fmla="*/ 2543 h 11145"/>
                <a:gd name="T50" fmla="*/ 2544 w 10671"/>
                <a:gd name="T51" fmla="*/ 706 h 11145"/>
                <a:gd name="T52" fmla="*/ 3809 w 10671"/>
                <a:gd name="T53" fmla="*/ 706 h 11145"/>
                <a:gd name="T54" fmla="*/ 5626 w 10671"/>
                <a:gd name="T55" fmla="*/ 4472 h 11145"/>
                <a:gd name="T56" fmla="*/ 5944 w 10671"/>
                <a:gd name="T57" fmla="*/ 4672 h 11145"/>
                <a:gd name="T58" fmla="*/ 9964 w 10671"/>
                <a:gd name="T59" fmla="*/ 4672 h 11145"/>
                <a:gd name="T60" fmla="*/ 9964 w 10671"/>
                <a:gd name="T61" fmla="*/ 8601 h 1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671" h="11145">
                  <a:moveTo>
                    <a:pt x="10185" y="3987"/>
                  </a:moveTo>
                  <a:lnTo>
                    <a:pt x="10185" y="2746"/>
                  </a:lnTo>
                  <a:cubicBezTo>
                    <a:pt x="10185" y="1457"/>
                    <a:pt x="9136" y="408"/>
                    <a:pt x="7848" y="408"/>
                  </a:cubicBezTo>
                  <a:lnTo>
                    <a:pt x="4449" y="408"/>
                  </a:lnTo>
                  <a:lnTo>
                    <a:pt x="4348" y="200"/>
                  </a:lnTo>
                  <a:cubicBezTo>
                    <a:pt x="4289" y="77"/>
                    <a:pt x="4165" y="0"/>
                    <a:pt x="4030" y="0"/>
                  </a:cubicBezTo>
                  <a:lnTo>
                    <a:pt x="2544" y="0"/>
                  </a:lnTo>
                  <a:cubicBezTo>
                    <a:pt x="1141" y="0"/>
                    <a:pt x="0" y="1141"/>
                    <a:pt x="0" y="2543"/>
                  </a:cubicBezTo>
                  <a:lnTo>
                    <a:pt x="0" y="8601"/>
                  </a:lnTo>
                  <a:cubicBezTo>
                    <a:pt x="0" y="10003"/>
                    <a:pt x="1141" y="11145"/>
                    <a:pt x="2544" y="11145"/>
                  </a:cubicBezTo>
                  <a:lnTo>
                    <a:pt x="8128" y="11145"/>
                  </a:lnTo>
                  <a:cubicBezTo>
                    <a:pt x="9530" y="11145"/>
                    <a:pt x="10671" y="10003"/>
                    <a:pt x="10671" y="8601"/>
                  </a:cubicBezTo>
                  <a:lnTo>
                    <a:pt x="10671" y="4612"/>
                  </a:lnTo>
                  <a:cubicBezTo>
                    <a:pt x="10670" y="4311"/>
                    <a:pt x="10464" y="4058"/>
                    <a:pt x="10185" y="3987"/>
                  </a:cubicBezTo>
                  <a:close/>
                  <a:moveTo>
                    <a:pt x="7848" y="1115"/>
                  </a:moveTo>
                  <a:cubicBezTo>
                    <a:pt x="8748" y="1115"/>
                    <a:pt x="9479" y="1846"/>
                    <a:pt x="9479" y="2746"/>
                  </a:cubicBezTo>
                  <a:lnTo>
                    <a:pt x="9479" y="3966"/>
                  </a:lnTo>
                  <a:lnTo>
                    <a:pt x="6166" y="3966"/>
                  </a:lnTo>
                  <a:lnTo>
                    <a:pt x="4790" y="1115"/>
                  </a:lnTo>
                  <a:lnTo>
                    <a:pt x="7848" y="1115"/>
                  </a:lnTo>
                  <a:close/>
                  <a:moveTo>
                    <a:pt x="9964" y="8601"/>
                  </a:moveTo>
                  <a:cubicBezTo>
                    <a:pt x="9964" y="9615"/>
                    <a:pt x="9140" y="10438"/>
                    <a:pt x="8126" y="10438"/>
                  </a:cubicBezTo>
                  <a:lnTo>
                    <a:pt x="2544" y="10438"/>
                  </a:lnTo>
                  <a:cubicBezTo>
                    <a:pt x="1530" y="10438"/>
                    <a:pt x="706" y="9615"/>
                    <a:pt x="706" y="8601"/>
                  </a:cubicBezTo>
                  <a:lnTo>
                    <a:pt x="706" y="2543"/>
                  </a:lnTo>
                  <a:cubicBezTo>
                    <a:pt x="706" y="1530"/>
                    <a:pt x="1530" y="706"/>
                    <a:pt x="2544" y="706"/>
                  </a:cubicBezTo>
                  <a:lnTo>
                    <a:pt x="3809" y="706"/>
                  </a:lnTo>
                  <a:lnTo>
                    <a:pt x="5626" y="4472"/>
                  </a:lnTo>
                  <a:cubicBezTo>
                    <a:pt x="5685" y="4595"/>
                    <a:pt x="5809" y="4672"/>
                    <a:pt x="5944" y="4672"/>
                  </a:cubicBezTo>
                  <a:lnTo>
                    <a:pt x="9964" y="4672"/>
                  </a:lnTo>
                  <a:lnTo>
                    <a:pt x="9964" y="8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69" name="椭圆 68"/>
            <p:cNvSpPr/>
            <p:nvPr/>
          </p:nvSpPr>
          <p:spPr>
            <a:xfrm>
              <a:off x="5544643"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79" name="Oval 69"/>
            <p:cNvSpPr/>
            <p:nvPr/>
          </p:nvSpPr>
          <p:spPr>
            <a:xfrm>
              <a:off x="5687277" y="1781657"/>
              <a:ext cx="213104" cy="239764"/>
            </a:xfrm>
            <a:custGeom>
              <a:avLst/>
              <a:gdLst>
                <a:gd name="T0" fmla="*/ 1920 w 10240"/>
                <a:gd name="T1" fmla="*/ 6720 h 11520"/>
                <a:gd name="T2" fmla="*/ 2240 w 10240"/>
                <a:gd name="T3" fmla="*/ 7040 h 11520"/>
                <a:gd name="T4" fmla="*/ 6080 w 10240"/>
                <a:gd name="T5" fmla="*/ 7040 h 11520"/>
                <a:gd name="T6" fmla="*/ 6400 w 10240"/>
                <a:gd name="T7" fmla="*/ 6720 h 11520"/>
                <a:gd name="T8" fmla="*/ 6080 w 10240"/>
                <a:gd name="T9" fmla="*/ 6400 h 11520"/>
                <a:gd name="T10" fmla="*/ 2240 w 10240"/>
                <a:gd name="T11" fmla="*/ 6400 h 11520"/>
                <a:gd name="T12" fmla="*/ 1920 w 10240"/>
                <a:gd name="T13" fmla="*/ 6720 h 11520"/>
                <a:gd name="T14" fmla="*/ 6080 w 10240"/>
                <a:gd name="T15" fmla="*/ 8320 h 11520"/>
                <a:gd name="T16" fmla="*/ 2240 w 10240"/>
                <a:gd name="T17" fmla="*/ 8320 h 11520"/>
                <a:gd name="T18" fmla="*/ 1920 w 10240"/>
                <a:gd name="T19" fmla="*/ 8640 h 11520"/>
                <a:gd name="T20" fmla="*/ 2240 w 10240"/>
                <a:gd name="T21" fmla="*/ 8960 h 11520"/>
                <a:gd name="T22" fmla="*/ 6080 w 10240"/>
                <a:gd name="T23" fmla="*/ 8960 h 11520"/>
                <a:gd name="T24" fmla="*/ 6400 w 10240"/>
                <a:gd name="T25" fmla="*/ 8640 h 11520"/>
                <a:gd name="T26" fmla="*/ 6080 w 10240"/>
                <a:gd name="T27" fmla="*/ 8320 h 11520"/>
                <a:gd name="T28" fmla="*/ 2240 w 10240"/>
                <a:gd name="T29" fmla="*/ 5120 h 11520"/>
                <a:gd name="T30" fmla="*/ 4160 w 10240"/>
                <a:gd name="T31" fmla="*/ 5120 h 11520"/>
                <a:gd name="T32" fmla="*/ 4480 w 10240"/>
                <a:gd name="T33" fmla="*/ 4800 h 11520"/>
                <a:gd name="T34" fmla="*/ 4160 w 10240"/>
                <a:gd name="T35" fmla="*/ 4480 h 11520"/>
                <a:gd name="T36" fmla="*/ 2240 w 10240"/>
                <a:gd name="T37" fmla="*/ 4480 h 11520"/>
                <a:gd name="T38" fmla="*/ 1920 w 10240"/>
                <a:gd name="T39" fmla="*/ 4800 h 11520"/>
                <a:gd name="T40" fmla="*/ 2240 w 10240"/>
                <a:gd name="T41" fmla="*/ 5120 h 11520"/>
                <a:gd name="T42" fmla="*/ 9920 w 10240"/>
                <a:gd name="T43" fmla="*/ 0 h 11520"/>
                <a:gd name="T44" fmla="*/ 1920 w 10240"/>
                <a:gd name="T45" fmla="*/ 0 h 11520"/>
                <a:gd name="T46" fmla="*/ 1600 w 10240"/>
                <a:gd name="T47" fmla="*/ 320 h 11520"/>
                <a:gd name="T48" fmla="*/ 1600 w 10240"/>
                <a:gd name="T49" fmla="*/ 1920 h 11520"/>
                <a:gd name="T50" fmla="*/ 320 w 10240"/>
                <a:gd name="T51" fmla="*/ 1920 h 11520"/>
                <a:gd name="T52" fmla="*/ 0 w 10240"/>
                <a:gd name="T53" fmla="*/ 2240 h 11520"/>
                <a:gd name="T54" fmla="*/ 0 w 10240"/>
                <a:gd name="T55" fmla="*/ 11200 h 11520"/>
                <a:gd name="T56" fmla="*/ 320 w 10240"/>
                <a:gd name="T57" fmla="*/ 11520 h 11520"/>
                <a:gd name="T58" fmla="*/ 8000 w 10240"/>
                <a:gd name="T59" fmla="*/ 11520 h 11520"/>
                <a:gd name="T60" fmla="*/ 8320 w 10240"/>
                <a:gd name="T61" fmla="*/ 11200 h 11520"/>
                <a:gd name="T62" fmla="*/ 8320 w 10240"/>
                <a:gd name="T63" fmla="*/ 10240 h 11520"/>
                <a:gd name="T64" fmla="*/ 9920 w 10240"/>
                <a:gd name="T65" fmla="*/ 10240 h 11520"/>
                <a:gd name="T66" fmla="*/ 10240 w 10240"/>
                <a:gd name="T67" fmla="*/ 9920 h 11520"/>
                <a:gd name="T68" fmla="*/ 10240 w 10240"/>
                <a:gd name="T69" fmla="*/ 320 h 11520"/>
                <a:gd name="T70" fmla="*/ 9920 w 10240"/>
                <a:gd name="T71" fmla="*/ 0 h 11520"/>
                <a:gd name="T72" fmla="*/ 7680 w 10240"/>
                <a:gd name="T73" fmla="*/ 10880 h 11520"/>
                <a:gd name="T74" fmla="*/ 640 w 10240"/>
                <a:gd name="T75" fmla="*/ 10880 h 11520"/>
                <a:gd name="T76" fmla="*/ 640 w 10240"/>
                <a:gd name="T77" fmla="*/ 2560 h 11520"/>
                <a:gd name="T78" fmla="*/ 7680 w 10240"/>
                <a:gd name="T79" fmla="*/ 2560 h 11520"/>
                <a:gd name="T80" fmla="*/ 7680 w 10240"/>
                <a:gd name="T81" fmla="*/ 10880 h 11520"/>
                <a:gd name="T82" fmla="*/ 8000 w 10240"/>
                <a:gd name="T83" fmla="*/ 1920 h 11520"/>
                <a:gd name="T84" fmla="*/ 2240 w 10240"/>
                <a:gd name="T85" fmla="*/ 1920 h 11520"/>
                <a:gd name="T86" fmla="*/ 2240 w 10240"/>
                <a:gd name="T87" fmla="*/ 640 h 11520"/>
                <a:gd name="T88" fmla="*/ 9600 w 10240"/>
                <a:gd name="T89" fmla="*/ 640 h 11520"/>
                <a:gd name="T90" fmla="*/ 9600 w 10240"/>
                <a:gd name="T91" fmla="*/ 9600 h 11520"/>
                <a:gd name="T92" fmla="*/ 8320 w 10240"/>
                <a:gd name="T93" fmla="*/ 9600 h 11520"/>
                <a:gd name="T94" fmla="*/ 8320 w 10240"/>
                <a:gd name="T95" fmla="*/ 2240 h 11520"/>
                <a:gd name="T96" fmla="*/ 8000 w 10240"/>
                <a:gd name="T97" fmla="*/ 1920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240" h="11520">
                  <a:moveTo>
                    <a:pt x="1920" y="6720"/>
                  </a:moveTo>
                  <a:cubicBezTo>
                    <a:pt x="1920" y="6880"/>
                    <a:pt x="2080" y="7040"/>
                    <a:pt x="2240" y="7040"/>
                  </a:cubicBezTo>
                  <a:lnTo>
                    <a:pt x="6080" y="7040"/>
                  </a:lnTo>
                  <a:cubicBezTo>
                    <a:pt x="6240" y="7040"/>
                    <a:pt x="6400" y="6880"/>
                    <a:pt x="6400" y="6720"/>
                  </a:cubicBezTo>
                  <a:cubicBezTo>
                    <a:pt x="6400" y="6560"/>
                    <a:pt x="6240" y="6400"/>
                    <a:pt x="6080" y="6400"/>
                  </a:cubicBezTo>
                  <a:lnTo>
                    <a:pt x="2240" y="6400"/>
                  </a:lnTo>
                  <a:cubicBezTo>
                    <a:pt x="2080" y="6400"/>
                    <a:pt x="1920" y="6560"/>
                    <a:pt x="1920" y="6720"/>
                  </a:cubicBezTo>
                  <a:close/>
                  <a:moveTo>
                    <a:pt x="6080" y="8320"/>
                  </a:moveTo>
                  <a:lnTo>
                    <a:pt x="2240" y="8320"/>
                  </a:lnTo>
                  <a:cubicBezTo>
                    <a:pt x="2080" y="8320"/>
                    <a:pt x="1920" y="8448"/>
                    <a:pt x="1920" y="8640"/>
                  </a:cubicBezTo>
                  <a:cubicBezTo>
                    <a:pt x="1920" y="8800"/>
                    <a:pt x="2080" y="8960"/>
                    <a:pt x="2240" y="8960"/>
                  </a:cubicBezTo>
                  <a:lnTo>
                    <a:pt x="6080" y="8960"/>
                  </a:lnTo>
                  <a:cubicBezTo>
                    <a:pt x="6240" y="8960"/>
                    <a:pt x="6400" y="8800"/>
                    <a:pt x="6400" y="8640"/>
                  </a:cubicBezTo>
                  <a:cubicBezTo>
                    <a:pt x="6400" y="8448"/>
                    <a:pt x="6240" y="8320"/>
                    <a:pt x="6080" y="8320"/>
                  </a:cubicBezTo>
                  <a:close/>
                  <a:moveTo>
                    <a:pt x="2240" y="5120"/>
                  </a:moveTo>
                  <a:lnTo>
                    <a:pt x="4160" y="5120"/>
                  </a:lnTo>
                  <a:cubicBezTo>
                    <a:pt x="4320" y="5120"/>
                    <a:pt x="4480" y="4960"/>
                    <a:pt x="4480" y="4800"/>
                  </a:cubicBezTo>
                  <a:cubicBezTo>
                    <a:pt x="4480" y="4640"/>
                    <a:pt x="4320" y="4480"/>
                    <a:pt x="4160" y="4480"/>
                  </a:cubicBezTo>
                  <a:lnTo>
                    <a:pt x="2240" y="4480"/>
                  </a:lnTo>
                  <a:cubicBezTo>
                    <a:pt x="2080" y="4480"/>
                    <a:pt x="1920" y="4640"/>
                    <a:pt x="1920" y="4800"/>
                  </a:cubicBezTo>
                  <a:cubicBezTo>
                    <a:pt x="1920" y="4960"/>
                    <a:pt x="2080" y="5120"/>
                    <a:pt x="2240" y="5120"/>
                  </a:cubicBezTo>
                  <a:close/>
                  <a:moveTo>
                    <a:pt x="9920" y="0"/>
                  </a:moveTo>
                  <a:lnTo>
                    <a:pt x="1920" y="0"/>
                  </a:lnTo>
                  <a:cubicBezTo>
                    <a:pt x="1760" y="0"/>
                    <a:pt x="1600" y="160"/>
                    <a:pt x="1600" y="320"/>
                  </a:cubicBezTo>
                  <a:lnTo>
                    <a:pt x="1600" y="1920"/>
                  </a:lnTo>
                  <a:lnTo>
                    <a:pt x="320" y="1920"/>
                  </a:lnTo>
                  <a:cubicBezTo>
                    <a:pt x="160" y="1920"/>
                    <a:pt x="0" y="2080"/>
                    <a:pt x="0" y="2240"/>
                  </a:cubicBezTo>
                  <a:lnTo>
                    <a:pt x="0" y="11200"/>
                  </a:lnTo>
                  <a:cubicBezTo>
                    <a:pt x="0" y="11360"/>
                    <a:pt x="160" y="11520"/>
                    <a:pt x="320" y="11520"/>
                  </a:cubicBezTo>
                  <a:lnTo>
                    <a:pt x="8000" y="11520"/>
                  </a:lnTo>
                  <a:cubicBezTo>
                    <a:pt x="8192" y="11520"/>
                    <a:pt x="8320" y="11392"/>
                    <a:pt x="8320" y="11200"/>
                  </a:cubicBezTo>
                  <a:lnTo>
                    <a:pt x="8320" y="10240"/>
                  </a:lnTo>
                  <a:lnTo>
                    <a:pt x="9920" y="10240"/>
                  </a:lnTo>
                  <a:cubicBezTo>
                    <a:pt x="10080" y="10240"/>
                    <a:pt x="10240" y="10080"/>
                    <a:pt x="10240" y="9920"/>
                  </a:cubicBezTo>
                  <a:lnTo>
                    <a:pt x="10240" y="320"/>
                  </a:lnTo>
                  <a:cubicBezTo>
                    <a:pt x="10240" y="160"/>
                    <a:pt x="10080" y="0"/>
                    <a:pt x="9920" y="0"/>
                  </a:cubicBezTo>
                  <a:close/>
                  <a:moveTo>
                    <a:pt x="7680" y="10880"/>
                  </a:moveTo>
                  <a:lnTo>
                    <a:pt x="640" y="10880"/>
                  </a:lnTo>
                  <a:lnTo>
                    <a:pt x="640" y="2560"/>
                  </a:lnTo>
                  <a:lnTo>
                    <a:pt x="7680" y="2560"/>
                  </a:lnTo>
                  <a:lnTo>
                    <a:pt x="7680" y="10880"/>
                  </a:lnTo>
                  <a:close/>
                  <a:moveTo>
                    <a:pt x="8000" y="1920"/>
                  </a:moveTo>
                  <a:lnTo>
                    <a:pt x="2240" y="1920"/>
                  </a:lnTo>
                  <a:lnTo>
                    <a:pt x="2240" y="640"/>
                  </a:lnTo>
                  <a:lnTo>
                    <a:pt x="9600" y="640"/>
                  </a:lnTo>
                  <a:lnTo>
                    <a:pt x="9600" y="9600"/>
                  </a:lnTo>
                  <a:lnTo>
                    <a:pt x="8320" y="9600"/>
                  </a:lnTo>
                  <a:lnTo>
                    <a:pt x="8320" y="2240"/>
                  </a:lnTo>
                  <a:cubicBezTo>
                    <a:pt x="8320" y="2080"/>
                    <a:pt x="8160" y="1920"/>
                    <a:pt x="8000" y="19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72" name="椭圆 71"/>
            <p:cNvSpPr/>
            <p:nvPr/>
          </p:nvSpPr>
          <p:spPr>
            <a:xfrm>
              <a:off x="6148986"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81" name="Oval 72"/>
            <p:cNvSpPr/>
            <p:nvPr/>
          </p:nvSpPr>
          <p:spPr>
            <a:xfrm>
              <a:off x="6283389" y="1781657"/>
              <a:ext cx="229566" cy="239764"/>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75" name="椭圆 74"/>
            <p:cNvSpPr/>
            <p:nvPr/>
          </p:nvSpPr>
          <p:spPr>
            <a:xfrm>
              <a:off x="6753328"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80" name="Oval 75"/>
            <p:cNvSpPr/>
            <p:nvPr/>
          </p:nvSpPr>
          <p:spPr>
            <a:xfrm>
              <a:off x="6887765" y="1781657"/>
              <a:ext cx="229498" cy="239764"/>
            </a:xfrm>
            <a:custGeom>
              <a:avLst/>
              <a:gdLst>
                <a:gd name="connsiteX0" fmla="*/ 253679 w 510088"/>
                <a:gd name="connsiteY0" fmla="*/ 352010 h 532904"/>
                <a:gd name="connsiteX1" fmla="*/ 274110 w 510088"/>
                <a:gd name="connsiteY1" fmla="*/ 371777 h 532904"/>
                <a:gd name="connsiteX2" fmla="*/ 253679 w 510088"/>
                <a:gd name="connsiteY2" fmla="*/ 391543 h 532904"/>
                <a:gd name="connsiteX3" fmla="*/ 233296 w 510088"/>
                <a:gd name="connsiteY3" fmla="*/ 371777 h 532904"/>
                <a:gd name="connsiteX4" fmla="*/ 253679 w 510088"/>
                <a:gd name="connsiteY4" fmla="*/ 352010 h 532904"/>
                <a:gd name="connsiteX5" fmla="*/ 256585 w 510088"/>
                <a:gd name="connsiteY5" fmla="*/ 157728 h 532904"/>
                <a:gd name="connsiteX6" fmla="*/ 307018 w 510088"/>
                <a:gd name="connsiteY6" fmla="*/ 176399 h 532904"/>
                <a:gd name="connsiteX7" fmla="*/ 327020 w 510088"/>
                <a:gd name="connsiteY7" fmla="*/ 222695 h 532904"/>
                <a:gd name="connsiteX8" fmla="*/ 320829 w 510088"/>
                <a:gd name="connsiteY8" fmla="*/ 248463 h 532904"/>
                <a:gd name="connsiteX9" fmla="*/ 296112 w 510088"/>
                <a:gd name="connsiteY9" fmla="*/ 275850 h 532904"/>
                <a:gd name="connsiteX10" fmla="*/ 273491 w 510088"/>
                <a:gd name="connsiteY10" fmla="*/ 300713 h 532904"/>
                <a:gd name="connsiteX11" fmla="*/ 270062 w 510088"/>
                <a:gd name="connsiteY11" fmla="*/ 317193 h 532904"/>
                <a:gd name="connsiteX12" fmla="*/ 252870 w 510088"/>
                <a:gd name="connsiteY12" fmla="*/ 332720 h 532904"/>
                <a:gd name="connsiteX13" fmla="*/ 239869 w 510088"/>
                <a:gd name="connsiteY13" fmla="*/ 327005 h 532904"/>
                <a:gd name="connsiteX14" fmla="*/ 235773 w 510088"/>
                <a:gd name="connsiteY14" fmla="*/ 313668 h 532904"/>
                <a:gd name="connsiteX15" fmla="*/ 241250 w 510088"/>
                <a:gd name="connsiteY15" fmla="*/ 293378 h 532904"/>
                <a:gd name="connsiteX16" fmla="*/ 266205 w 510088"/>
                <a:gd name="connsiteY16" fmla="*/ 260847 h 532904"/>
                <a:gd name="connsiteX17" fmla="*/ 288016 w 510088"/>
                <a:gd name="connsiteY17" fmla="*/ 236460 h 532904"/>
                <a:gd name="connsiteX18" fmla="*/ 291731 w 510088"/>
                <a:gd name="connsiteY18" fmla="*/ 220838 h 532904"/>
                <a:gd name="connsiteX19" fmla="*/ 282254 w 510088"/>
                <a:gd name="connsiteY19" fmla="*/ 197928 h 532904"/>
                <a:gd name="connsiteX20" fmla="*/ 255584 w 510088"/>
                <a:gd name="connsiteY20" fmla="*/ 189259 h 532904"/>
                <a:gd name="connsiteX21" fmla="*/ 216961 w 510088"/>
                <a:gd name="connsiteY21" fmla="*/ 223648 h 532904"/>
                <a:gd name="connsiteX22" fmla="*/ 200102 w 510088"/>
                <a:gd name="connsiteY22" fmla="*/ 237651 h 532904"/>
                <a:gd name="connsiteX23" fmla="*/ 187292 w 510088"/>
                <a:gd name="connsiteY23" fmla="*/ 232173 h 532904"/>
                <a:gd name="connsiteX24" fmla="*/ 183101 w 510088"/>
                <a:gd name="connsiteY24" fmla="*/ 219409 h 532904"/>
                <a:gd name="connsiteX25" fmla="*/ 187625 w 510088"/>
                <a:gd name="connsiteY25" fmla="*/ 199642 h 532904"/>
                <a:gd name="connsiteX26" fmla="*/ 203817 w 510088"/>
                <a:gd name="connsiteY26" fmla="*/ 176399 h 532904"/>
                <a:gd name="connsiteX27" fmla="*/ 228677 w 510088"/>
                <a:gd name="connsiteY27" fmla="*/ 162205 h 532904"/>
                <a:gd name="connsiteX28" fmla="*/ 256585 w 510088"/>
                <a:gd name="connsiteY28" fmla="*/ 157728 h 532904"/>
                <a:gd name="connsiteX29" fmla="*/ 121141 w 510088"/>
                <a:gd name="connsiteY29" fmla="*/ 32143 h 532904"/>
                <a:gd name="connsiteX30" fmla="*/ 32095 w 510088"/>
                <a:gd name="connsiteY30" fmla="*/ 121190 h 532904"/>
                <a:gd name="connsiteX31" fmla="*/ 32095 w 510088"/>
                <a:gd name="connsiteY31" fmla="*/ 411761 h 532904"/>
                <a:gd name="connsiteX32" fmla="*/ 121141 w 510088"/>
                <a:gd name="connsiteY32" fmla="*/ 500809 h 532904"/>
                <a:gd name="connsiteX33" fmla="*/ 388995 w 510088"/>
                <a:gd name="connsiteY33" fmla="*/ 500809 h 532904"/>
                <a:gd name="connsiteX34" fmla="*/ 478041 w 510088"/>
                <a:gd name="connsiteY34" fmla="*/ 411761 h 532904"/>
                <a:gd name="connsiteX35" fmla="*/ 478041 w 510088"/>
                <a:gd name="connsiteY35" fmla="*/ 121190 h 532904"/>
                <a:gd name="connsiteX36" fmla="*/ 388995 w 510088"/>
                <a:gd name="connsiteY36" fmla="*/ 32143 h 532904"/>
                <a:gd name="connsiteX37" fmla="*/ 121141 w 510088"/>
                <a:gd name="connsiteY37" fmla="*/ 0 h 532904"/>
                <a:gd name="connsiteX38" fmla="*/ 388995 w 510088"/>
                <a:gd name="connsiteY38" fmla="*/ 0 h 532904"/>
                <a:gd name="connsiteX39" fmla="*/ 510088 w 510088"/>
                <a:gd name="connsiteY39" fmla="*/ 121190 h 532904"/>
                <a:gd name="connsiteX40" fmla="*/ 510088 w 510088"/>
                <a:gd name="connsiteY40" fmla="*/ 411761 h 532904"/>
                <a:gd name="connsiteX41" fmla="*/ 388995 w 510088"/>
                <a:gd name="connsiteY41" fmla="*/ 532904 h 532904"/>
                <a:gd name="connsiteX42" fmla="*/ 121141 w 510088"/>
                <a:gd name="connsiteY42" fmla="*/ 532904 h 532904"/>
                <a:gd name="connsiteX43" fmla="*/ 0 w 510088"/>
                <a:gd name="connsiteY43" fmla="*/ 411761 h 532904"/>
                <a:gd name="connsiteX44" fmla="*/ 0 w 510088"/>
                <a:gd name="connsiteY44" fmla="*/ 121143 h 532904"/>
                <a:gd name="connsiteX45" fmla="*/ 121141 w 510088"/>
                <a:gd name="connsiteY45" fmla="*/ 0 h 53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10088" h="532904">
                  <a:moveTo>
                    <a:pt x="253679" y="352010"/>
                  </a:moveTo>
                  <a:cubicBezTo>
                    <a:pt x="265014" y="352010"/>
                    <a:pt x="274110" y="360869"/>
                    <a:pt x="274110" y="371777"/>
                  </a:cubicBezTo>
                  <a:cubicBezTo>
                    <a:pt x="274110" y="382684"/>
                    <a:pt x="264966" y="391543"/>
                    <a:pt x="253679" y="391543"/>
                  </a:cubicBezTo>
                  <a:cubicBezTo>
                    <a:pt x="242440" y="391543"/>
                    <a:pt x="233296" y="382684"/>
                    <a:pt x="233296" y="371777"/>
                  </a:cubicBezTo>
                  <a:cubicBezTo>
                    <a:pt x="233296" y="360869"/>
                    <a:pt x="242440" y="352010"/>
                    <a:pt x="253679" y="352010"/>
                  </a:cubicBezTo>
                  <a:close/>
                  <a:moveTo>
                    <a:pt x="256585" y="157728"/>
                  </a:moveTo>
                  <a:cubicBezTo>
                    <a:pt x="275777" y="157728"/>
                    <a:pt x="292731" y="164015"/>
                    <a:pt x="307018" y="176399"/>
                  </a:cubicBezTo>
                  <a:cubicBezTo>
                    <a:pt x="320353" y="187925"/>
                    <a:pt x="327163" y="203500"/>
                    <a:pt x="327020" y="222695"/>
                  </a:cubicBezTo>
                  <a:cubicBezTo>
                    <a:pt x="327020" y="232555"/>
                    <a:pt x="324925" y="241223"/>
                    <a:pt x="320829" y="248463"/>
                  </a:cubicBezTo>
                  <a:cubicBezTo>
                    <a:pt x="316829" y="255512"/>
                    <a:pt x="308828" y="264419"/>
                    <a:pt x="296112" y="275850"/>
                  </a:cubicBezTo>
                  <a:cubicBezTo>
                    <a:pt x="280730" y="290091"/>
                    <a:pt x="275301" y="297236"/>
                    <a:pt x="273491" y="300713"/>
                  </a:cubicBezTo>
                  <a:cubicBezTo>
                    <a:pt x="271729" y="304142"/>
                    <a:pt x="270538" y="309667"/>
                    <a:pt x="270062" y="317193"/>
                  </a:cubicBezTo>
                  <a:cubicBezTo>
                    <a:pt x="269443" y="325861"/>
                    <a:pt x="261918" y="332720"/>
                    <a:pt x="252870" y="332720"/>
                  </a:cubicBezTo>
                  <a:cubicBezTo>
                    <a:pt x="247869" y="332720"/>
                    <a:pt x="243155" y="330624"/>
                    <a:pt x="239869" y="327005"/>
                  </a:cubicBezTo>
                  <a:cubicBezTo>
                    <a:pt x="236582" y="323385"/>
                    <a:pt x="235106" y="318479"/>
                    <a:pt x="235773" y="313668"/>
                  </a:cubicBezTo>
                  <a:cubicBezTo>
                    <a:pt x="236821" y="306095"/>
                    <a:pt x="238678" y="299284"/>
                    <a:pt x="241250" y="293378"/>
                  </a:cubicBezTo>
                  <a:cubicBezTo>
                    <a:pt x="245155" y="284233"/>
                    <a:pt x="253346" y="273611"/>
                    <a:pt x="266205" y="260847"/>
                  </a:cubicBezTo>
                  <a:cubicBezTo>
                    <a:pt x="277920" y="249177"/>
                    <a:pt x="285254" y="240985"/>
                    <a:pt x="288016" y="236460"/>
                  </a:cubicBezTo>
                  <a:cubicBezTo>
                    <a:pt x="290493" y="232459"/>
                    <a:pt x="291731" y="227220"/>
                    <a:pt x="291731" y="220838"/>
                  </a:cubicBezTo>
                  <a:cubicBezTo>
                    <a:pt x="291731" y="211169"/>
                    <a:pt x="288635" y="203643"/>
                    <a:pt x="282254" y="197928"/>
                  </a:cubicBezTo>
                  <a:cubicBezTo>
                    <a:pt x="275777" y="192117"/>
                    <a:pt x="267014" y="189259"/>
                    <a:pt x="255584" y="189259"/>
                  </a:cubicBezTo>
                  <a:cubicBezTo>
                    <a:pt x="233487" y="189259"/>
                    <a:pt x="220914" y="200500"/>
                    <a:pt x="216961" y="223648"/>
                  </a:cubicBezTo>
                  <a:cubicBezTo>
                    <a:pt x="215580" y="231745"/>
                    <a:pt x="208484" y="237651"/>
                    <a:pt x="200102" y="237651"/>
                  </a:cubicBezTo>
                  <a:cubicBezTo>
                    <a:pt x="195150" y="237651"/>
                    <a:pt x="190530" y="235698"/>
                    <a:pt x="187292" y="232173"/>
                  </a:cubicBezTo>
                  <a:cubicBezTo>
                    <a:pt x="184101" y="228697"/>
                    <a:pt x="182529" y="224076"/>
                    <a:pt x="183101" y="219409"/>
                  </a:cubicBezTo>
                  <a:cubicBezTo>
                    <a:pt x="183958" y="211645"/>
                    <a:pt x="185482" y="204977"/>
                    <a:pt x="187625" y="199642"/>
                  </a:cubicBezTo>
                  <a:cubicBezTo>
                    <a:pt x="189816" y="194308"/>
                    <a:pt x="194816" y="184115"/>
                    <a:pt x="203817" y="176399"/>
                  </a:cubicBezTo>
                  <a:cubicBezTo>
                    <a:pt x="211199" y="170017"/>
                    <a:pt x="219581" y="165254"/>
                    <a:pt x="228677" y="162205"/>
                  </a:cubicBezTo>
                  <a:cubicBezTo>
                    <a:pt x="237678" y="159252"/>
                    <a:pt x="247060" y="157728"/>
                    <a:pt x="256585" y="157728"/>
                  </a:cubicBezTo>
                  <a:close/>
                  <a:moveTo>
                    <a:pt x="121141" y="32143"/>
                  </a:moveTo>
                  <a:cubicBezTo>
                    <a:pt x="71999" y="32143"/>
                    <a:pt x="32095" y="72048"/>
                    <a:pt x="32095" y="121190"/>
                  </a:cubicBezTo>
                  <a:lnTo>
                    <a:pt x="32095" y="411761"/>
                  </a:lnTo>
                  <a:cubicBezTo>
                    <a:pt x="32095" y="460856"/>
                    <a:pt x="71999" y="500809"/>
                    <a:pt x="121141" y="500809"/>
                  </a:cubicBezTo>
                  <a:lnTo>
                    <a:pt x="388995" y="500809"/>
                  </a:lnTo>
                  <a:cubicBezTo>
                    <a:pt x="438089" y="500809"/>
                    <a:pt x="478041" y="460856"/>
                    <a:pt x="478041" y="411761"/>
                  </a:cubicBezTo>
                  <a:lnTo>
                    <a:pt x="478041" y="121190"/>
                  </a:lnTo>
                  <a:cubicBezTo>
                    <a:pt x="478041" y="72048"/>
                    <a:pt x="438089" y="32143"/>
                    <a:pt x="388995" y="32143"/>
                  </a:cubicBezTo>
                  <a:close/>
                  <a:moveTo>
                    <a:pt x="121141" y="0"/>
                  </a:moveTo>
                  <a:lnTo>
                    <a:pt x="388995" y="0"/>
                  </a:lnTo>
                  <a:cubicBezTo>
                    <a:pt x="455756" y="0"/>
                    <a:pt x="510088" y="54333"/>
                    <a:pt x="510088" y="121190"/>
                  </a:cubicBezTo>
                  <a:lnTo>
                    <a:pt x="510088" y="411761"/>
                  </a:lnTo>
                  <a:cubicBezTo>
                    <a:pt x="510088" y="478571"/>
                    <a:pt x="455756" y="532904"/>
                    <a:pt x="388995" y="532904"/>
                  </a:cubicBezTo>
                  <a:lnTo>
                    <a:pt x="121141" y="532904"/>
                  </a:lnTo>
                  <a:cubicBezTo>
                    <a:pt x="54332" y="532904"/>
                    <a:pt x="0" y="478571"/>
                    <a:pt x="0" y="411761"/>
                  </a:cubicBezTo>
                  <a:lnTo>
                    <a:pt x="0" y="121143"/>
                  </a:lnTo>
                  <a:cubicBezTo>
                    <a:pt x="0" y="54333"/>
                    <a:pt x="54332" y="0"/>
                    <a:pt x="1211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sp>
        <p:nvSpPr>
          <p:cNvPr id="30" name="矩形 29"/>
          <p:cNvSpPr/>
          <p:nvPr/>
        </p:nvSpPr>
        <p:spPr>
          <a:xfrm>
            <a:off x="946150" y="2362211"/>
            <a:ext cx="10299700" cy="1323439"/>
          </a:xfrm>
          <a:prstGeom prst="rect">
            <a:avLst/>
          </a:prstGeom>
        </p:spPr>
        <p:txBody>
          <a:bodyPr wrap="square">
            <a:spAutoFit/>
          </a:bodyPr>
          <a:lstStyle/>
          <a:p>
            <a:pPr algn="ctr"/>
            <a:r>
              <a:rPr lang="en-US" altLang="zh-CN" sz="8000" dirty="0">
                <a:solidFill>
                  <a:srgbClr val="526AAB"/>
                </a:solidFill>
                <a:latin typeface="+mj-ea"/>
                <a:ea typeface="+mj-ea"/>
                <a:cs typeface="Roboto Black" panose="02000000000000000000" charset="0"/>
              </a:rPr>
              <a:t>Research findings</a:t>
            </a:r>
            <a:endParaRPr lang="en-US" altLang="zh-CN" sz="8000" dirty="0">
              <a:solidFill>
                <a:srgbClr val="526AAB"/>
              </a:solidFill>
              <a:latin typeface="+mj-ea"/>
              <a:ea typeface="+mj-ea"/>
              <a:cs typeface="Roboto Black" panose="02000000000000000000" charset="0"/>
            </a:endParaRPr>
          </a:p>
        </p:txBody>
      </p:sp>
      <p:grpSp>
        <p:nvGrpSpPr>
          <p:cNvPr id="31" name="组合 30"/>
          <p:cNvGrpSpPr/>
          <p:nvPr/>
        </p:nvGrpSpPr>
        <p:grpSpPr>
          <a:xfrm>
            <a:off x="2132274" y="3681845"/>
            <a:ext cx="7927453" cy="398780"/>
            <a:chOff x="2024639" y="3244334"/>
            <a:chExt cx="7927453" cy="398780"/>
          </a:xfrm>
        </p:grpSpPr>
        <p:sp>
          <p:nvSpPr>
            <p:cNvPr id="32" name="矩形 31"/>
            <p:cNvSpPr/>
            <p:nvPr/>
          </p:nvSpPr>
          <p:spPr>
            <a:xfrm>
              <a:off x="2443423" y="3244334"/>
              <a:ext cx="7089884" cy="398780"/>
            </a:xfrm>
            <a:prstGeom prst="rect">
              <a:avLst/>
            </a:prstGeom>
          </p:spPr>
          <p:txBody>
            <a:bodyPr wrap="square">
              <a:spAutoFit/>
            </a:bodyPr>
            <a:lstStyle/>
            <a:p>
              <a:pPr algn="ctr"/>
              <a:r>
                <a:rPr lang="en-US" altLang="zh-CN" sz="2000" dirty="0">
                  <a:solidFill>
                    <a:srgbClr val="526AAB"/>
                  </a:solidFill>
                  <a:latin typeface="+mn-ea"/>
                  <a:cs typeface="Roboto Black" panose="02000000000000000000" charset="0"/>
                  <a:sym typeface="+mn-ea"/>
                </a:rPr>
                <a:t>Centrality Genes</a:t>
              </a:r>
              <a:endParaRPr lang="zh-CN" altLang="en-US" sz="2000" dirty="0">
                <a:solidFill>
                  <a:srgbClr val="526AAB"/>
                </a:solidFill>
                <a:latin typeface="+mn-ea"/>
                <a:cs typeface="Roboto Black" panose="02000000000000000000" charset="0"/>
              </a:endParaRPr>
            </a:p>
          </p:txBody>
        </p:sp>
        <p:pic>
          <p:nvPicPr>
            <p:cNvPr id="33" name="图形 32"/>
            <p:cNvPicPr>
              <a:picLocks noChangeAspect="1"/>
            </p:cNvPicPr>
            <p:nvPr/>
          </p:nvPicPr>
          <p:blipFill>
            <a:blip r:embed="rId4"/>
            <a:stretch>
              <a:fillRect/>
            </a:stretch>
          </p:blipFill>
          <p:spPr>
            <a:xfrm>
              <a:off x="2024639" y="3308569"/>
              <a:ext cx="710443" cy="271640"/>
            </a:xfrm>
            <a:prstGeom prst="rect">
              <a:avLst/>
            </a:prstGeom>
          </p:spPr>
        </p:pic>
        <p:pic>
          <p:nvPicPr>
            <p:cNvPr id="34" name="图形 33"/>
            <p:cNvPicPr>
              <a:picLocks noChangeAspect="1"/>
            </p:cNvPicPr>
            <p:nvPr/>
          </p:nvPicPr>
          <p:blipFill>
            <a:blip r:embed="rId4"/>
            <a:stretch>
              <a:fillRect/>
            </a:stretch>
          </p:blipFill>
          <p:spPr>
            <a:xfrm flipH="1">
              <a:off x="9241649" y="3308569"/>
              <a:ext cx="710443" cy="271640"/>
            </a:xfrm>
            <a:prstGeom prst="rect">
              <a:avLst/>
            </a:prstGeom>
          </p:spPr>
        </p:pic>
      </p:grpSp>
      <p:sp>
        <p:nvSpPr>
          <p:cNvPr id="35" name="矩形 34"/>
          <p:cNvSpPr/>
          <p:nvPr/>
        </p:nvSpPr>
        <p:spPr>
          <a:xfrm>
            <a:off x="946150" y="1002278"/>
            <a:ext cx="10299700" cy="1446550"/>
          </a:xfrm>
          <a:prstGeom prst="rect">
            <a:avLst/>
          </a:prstGeom>
        </p:spPr>
        <p:txBody>
          <a:bodyPr wrap="square">
            <a:spAutoFit/>
          </a:bodyPr>
          <a:lstStyle/>
          <a:p>
            <a:pPr algn="ctr"/>
            <a:r>
              <a:rPr lang="en-US" altLang="zh-CN" sz="8800" dirty="0">
                <a:solidFill>
                  <a:srgbClr val="F79976"/>
                </a:solidFill>
                <a:latin typeface="+mj-ea"/>
                <a:ea typeface="+mj-ea"/>
                <a:cs typeface="Roboto Black" panose="02000000000000000000" charset="0"/>
              </a:rPr>
              <a:t>Part 04</a:t>
            </a:r>
            <a:endParaRPr lang="zh-CN" altLang="en-US" sz="8800" dirty="0">
              <a:solidFill>
                <a:srgbClr val="F79976"/>
              </a:solidFill>
              <a:latin typeface="+mj-ea"/>
              <a:ea typeface="+mj-ea"/>
              <a:cs typeface="Roboto Black" panose="02000000000000000000" charset="0"/>
            </a:endParaRPr>
          </a:p>
        </p:txBody>
      </p:sp>
      <p:sp>
        <p:nvSpPr>
          <p:cNvPr id="36" name="TextBox 45"/>
          <p:cNvSpPr txBox="1"/>
          <p:nvPr/>
        </p:nvSpPr>
        <p:spPr>
          <a:xfrm>
            <a:off x="2857826" y="4429267"/>
            <a:ext cx="6476348" cy="344805"/>
          </a:xfrm>
          <a:prstGeom prst="rect">
            <a:avLst/>
          </a:prstGeom>
          <a:noFill/>
        </p:spPr>
        <p:txBody>
          <a:bodyPr wrap="square" rtlCol="0">
            <a:spAutoFit/>
          </a:bodyPr>
          <a:lstStyle/>
          <a:p>
            <a:pPr algn="ctr">
              <a:lnSpc>
                <a:spcPct val="150000"/>
              </a:lnSpc>
            </a:pPr>
            <a:endParaRPr lang="en-US" sz="1100" dirty="0">
              <a:solidFill>
                <a:schemeClr val="tx1">
                  <a:lumMod val="75000"/>
                  <a:lumOff val="25000"/>
                </a:schemeClr>
              </a:solidFill>
              <a:cs typeface="Manrope SemiBold" charset="0"/>
            </a:endParaRPr>
          </a:p>
        </p:txBody>
      </p:sp>
    </p:spTree>
    <p:custDataLst>
      <p:tags r:id="rId5"/>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946150" y="190511"/>
            <a:ext cx="10299700" cy="706755"/>
          </a:xfrm>
          <a:prstGeom prst="rect">
            <a:avLst/>
          </a:prstGeom>
        </p:spPr>
        <p:txBody>
          <a:bodyPr wrap="square">
            <a:spAutoFit/>
          </a:bodyPr>
          <a:lstStyle/>
          <a:p>
            <a:pPr algn="ctr"/>
            <a:r>
              <a:rPr lang="en-US" altLang="zh-CN" sz="4000" dirty="0">
                <a:solidFill>
                  <a:srgbClr val="526AAB"/>
                </a:solidFill>
                <a:latin typeface="+mj-ea"/>
                <a:ea typeface="+mj-ea"/>
                <a:cs typeface="Roboto Black" panose="02000000000000000000" charset="0"/>
              </a:rPr>
              <a:t>Research findings</a:t>
            </a:r>
            <a:endParaRPr lang="zh-CN" altLang="en-US" sz="4000" dirty="0">
              <a:solidFill>
                <a:srgbClr val="526AAB"/>
              </a:solidFill>
              <a:latin typeface="+mj-ea"/>
              <a:ea typeface="+mj-ea"/>
              <a:cs typeface="Roboto Black" panose="02000000000000000000" charset="0"/>
            </a:endParaRPr>
          </a:p>
        </p:txBody>
      </p:sp>
      <p:sp>
        <p:nvSpPr>
          <p:cNvPr id="47" name="矩形 46"/>
          <p:cNvSpPr/>
          <p:nvPr/>
        </p:nvSpPr>
        <p:spPr>
          <a:xfrm>
            <a:off x="2551058" y="738603"/>
            <a:ext cx="7089884" cy="275590"/>
          </a:xfrm>
          <a:prstGeom prst="rect">
            <a:avLst/>
          </a:prstGeom>
        </p:spPr>
        <p:txBody>
          <a:bodyPr wrap="square">
            <a:spAutoFit/>
          </a:bodyPr>
          <a:lstStyle/>
          <a:p>
            <a:pPr algn="ctr"/>
            <a:r>
              <a:rPr lang="zh-CN" altLang="en-US" sz="1200" dirty="0">
                <a:solidFill>
                  <a:srgbClr val="526AAB"/>
                </a:solidFill>
                <a:latin typeface="+mn-ea"/>
                <a:cs typeface="Roboto Black" panose="02000000000000000000" charset="0"/>
              </a:rPr>
              <a:t>Potential Drug Targets</a:t>
            </a:r>
            <a:endParaRPr lang="zh-CN" altLang="en-US" sz="1200" dirty="0">
              <a:solidFill>
                <a:srgbClr val="526AAB"/>
              </a:solidFill>
              <a:latin typeface="+mn-ea"/>
              <a:cs typeface="Roboto Black" panose="02000000000000000000" charset="0"/>
            </a:endParaRPr>
          </a:p>
        </p:txBody>
      </p:sp>
      <p:cxnSp>
        <p:nvCxnSpPr>
          <p:cNvPr id="4" name="直接连接符 3"/>
          <p:cNvCxnSpPr/>
          <p:nvPr/>
        </p:nvCxnSpPr>
        <p:spPr>
          <a:xfrm>
            <a:off x="2140450" y="2146475"/>
            <a:ext cx="3546061" cy="0"/>
          </a:xfrm>
          <a:prstGeom prst="line">
            <a:avLst/>
          </a:prstGeom>
          <a:ln>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3367929" y="5322848"/>
            <a:ext cx="2318580" cy="0"/>
          </a:xfrm>
          <a:prstGeom prst="line">
            <a:avLst/>
          </a:prstGeom>
          <a:ln>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2774312" y="3734661"/>
            <a:ext cx="2912198" cy="0"/>
          </a:xfrm>
          <a:prstGeom prst="line">
            <a:avLst/>
          </a:prstGeom>
          <a:ln>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sp>
        <p:nvSpPr>
          <p:cNvPr id="7" name="文本框 22"/>
          <p:cNvSpPr txBox="1"/>
          <p:nvPr/>
        </p:nvSpPr>
        <p:spPr>
          <a:xfrm flipH="1">
            <a:off x="5851215" y="2239172"/>
            <a:ext cx="4833806" cy="645160"/>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These DEGs provide insights into the molecular changes associated with PsA.</a:t>
            </a:r>
            <a:endPar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p:txBody>
      </p:sp>
      <p:sp>
        <p:nvSpPr>
          <p:cNvPr id="8" name="椭圆 7"/>
          <p:cNvSpPr/>
          <p:nvPr/>
        </p:nvSpPr>
        <p:spPr>
          <a:xfrm>
            <a:off x="1247112" y="3052964"/>
            <a:ext cx="2272361" cy="22723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50000"/>
                  <a:lumOff val="50000"/>
                </a:schemeClr>
              </a:solidFill>
              <a:latin typeface="Manrope SemiBold" charset="0"/>
              <a:ea typeface="Manrope SemiBold" charset="0"/>
              <a:cs typeface="Roboto Black" panose="02000000000000000000" charset="0"/>
            </a:endParaRPr>
          </a:p>
        </p:txBody>
      </p:sp>
      <p:sp>
        <p:nvSpPr>
          <p:cNvPr id="9" name="椭圆 8"/>
          <p:cNvSpPr/>
          <p:nvPr/>
        </p:nvSpPr>
        <p:spPr>
          <a:xfrm>
            <a:off x="1786378" y="1846541"/>
            <a:ext cx="1581551" cy="15815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50000"/>
                  <a:lumOff val="50000"/>
                </a:schemeClr>
              </a:solidFill>
              <a:latin typeface="Manrope SemiBold" charset="0"/>
              <a:ea typeface="Manrope SemiBold" charset="0"/>
              <a:cs typeface="Roboto Black" panose="02000000000000000000" charset="0"/>
            </a:endParaRPr>
          </a:p>
        </p:txBody>
      </p:sp>
      <p:sp>
        <p:nvSpPr>
          <p:cNvPr id="10" name="椭圆 9"/>
          <p:cNvSpPr/>
          <p:nvPr/>
        </p:nvSpPr>
        <p:spPr>
          <a:xfrm>
            <a:off x="2843227" y="4482818"/>
            <a:ext cx="1581551" cy="15815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50000"/>
                  <a:lumOff val="50000"/>
                </a:schemeClr>
              </a:solidFill>
              <a:latin typeface="Manrope SemiBold" charset="0"/>
              <a:ea typeface="Manrope SemiBold" charset="0"/>
              <a:cs typeface="Roboto Black" panose="02000000000000000000" charset="0"/>
            </a:endParaRPr>
          </a:p>
        </p:txBody>
      </p:sp>
      <p:sp>
        <p:nvSpPr>
          <p:cNvPr id="11" name="文本框 22"/>
          <p:cNvSpPr txBox="1"/>
          <p:nvPr/>
        </p:nvSpPr>
        <p:spPr>
          <a:xfrm flipH="1">
            <a:off x="5851215" y="3851579"/>
            <a:ext cx="4833806" cy="645160"/>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Notable pathways include cell cycle regulation, immune response, and skin development.</a:t>
            </a:r>
            <a:endPar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p:txBody>
      </p:sp>
      <p:sp>
        <p:nvSpPr>
          <p:cNvPr id="12" name="文本框 22"/>
          <p:cNvSpPr txBox="1"/>
          <p:nvPr/>
        </p:nvSpPr>
        <p:spPr>
          <a:xfrm flipH="1">
            <a:off x="5851215" y="5501466"/>
            <a:ext cx="4833806" cy="645160"/>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Hub genes within this network were identified as potential key players in PsA.</a:t>
            </a:r>
            <a:endPar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p:txBody>
      </p:sp>
      <p:sp>
        <p:nvSpPr>
          <p:cNvPr id="13" name="文本框 20"/>
          <p:cNvSpPr txBox="1"/>
          <p:nvPr/>
        </p:nvSpPr>
        <p:spPr>
          <a:xfrm flipH="1">
            <a:off x="5850890" y="1919605"/>
            <a:ext cx="4386580" cy="460375"/>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lvl="0" algn="just">
              <a:lnSpc>
                <a:spcPct val="120000"/>
              </a:lnSpc>
              <a:defRPr sz="1400">
                <a:solidFill>
                  <a:schemeClr val="tx1">
                    <a:lumMod val="50000"/>
                    <a:lumOff val="50000"/>
                  </a:schemeClr>
                </a:solidFill>
                <a:latin typeface="Microsoft YaHei Light" panose="020B0502040204020203" pitchFamily="34" charset="-122"/>
                <a:ea typeface="Microsoft YaHei Light" panose="020B0502040204020203" pitchFamily="34" charset="-122"/>
              </a:defRPr>
            </a:lvl1pPr>
          </a:lstStyle>
          <a:p>
            <a:r>
              <a:rPr lang="en-US" altLang="zh-CN" sz="2000" dirty="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rPr>
              <a:t>Differentially Expressed Genes</a:t>
            </a:r>
            <a:endParaRPr lang="en-US" altLang="zh-CN" sz="2000" dirty="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14" name="文本框 20"/>
          <p:cNvSpPr txBox="1"/>
          <p:nvPr/>
        </p:nvSpPr>
        <p:spPr>
          <a:xfrm flipH="1">
            <a:off x="5850890" y="3502025"/>
            <a:ext cx="4757420" cy="460375"/>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lvl="0" algn="just">
              <a:lnSpc>
                <a:spcPct val="120000"/>
              </a:lnSpc>
              <a:defRPr sz="1400">
                <a:solidFill>
                  <a:schemeClr val="tx1">
                    <a:lumMod val="50000"/>
                    <a:lumOff val="50000"/>
                  </a:schemeClr>
                </a:solidFill>
                <a:latin typeface="Microsoft YaHei Light" panose="020B0502040204020203" pitchFamily="34" charset="-122"/>
                <a:ea typeface="Microsoft YaHei Light" panose="020B0502040204020203" pitchFamily="34" charset="-122"/>
              </a:defRPr>
            </a:lvl1pPr>
          </a:lstStyle>
          <a:p>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rPr>
              <a:t>Enriched Pathways</a:t>
            </a:r>
            <a:endPar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15" name="文本框 20"/>
          <p:cNvSpPr txBox="1"/>
          <p:nvPr/>
        </p:nvSpPr>
        <p:spPr>
          <a:xfrm flipH="1">
            <a:off x="5850890" y="5114290"/>
            <a:ext cx="4993640" cy="460375"/>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lvl="0" algn="just">
              <a:lnSpc>
                <a:spcPct val="120000"/>
              </a:lnSpc>
              <a:defRPr sz="1400">
                <a:solidFill>
                  <a:schemeClr val="tx1">
                    <a:lumMod val="50000"/>
                    <a:lumOff val="50000"/>
                  </a:schemeClr>
                </a:solidFill>
                <a:latin typeface="Microsoft YaHei Light" panose="020B0502040204020203" pitchFamily="34" charset="-122"/>
                <a:ea typeface="Microsoft YaHei Light" panose="020B0502040204020203" pitchFamily="34" charset="-122"/>
              </a:defRPr>
            </a:lvl1pPr>
          </a:lstStyle>
          <a:p>
            <a:r>
              <a:rPr lang="en-US" altLang="zh-CN" sz="2000" dirty="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rPr>
              <a:t>Protein-Protein Interaction (PPI) Network</a:t>
            </a:r>
            <a:endParaRPr lang="en-US" altLang="zh-CN" sz="2000" dirty="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17" name="Oval 20"/>
          <p:cNvSpPr/>
          <p:nvPr/>
        </p:nvSpPr>
        <p:spPr>
          <a:xfrm>
            <a:off x="2125771" y="3920212"/>
            <a:ext cx="515043" cy="537865"/>
          </a:xfrm>
          <a:custGeom>
            <a:avLst/>
            <a:gdLst>
              <a:gd name="T0" fmla="*/ 10185 w 10671"/>
              <a:gd name="T1" fmla="*/ 3987 h 11145"/>
              <a:gd name="T2" fmla="*/ 10185 w 10671"/>
              <a:gd name="T3" fmla="*/ 2746 h 11145"/>
              <a:gd name="T4" fmla="*/ 7848 w 10671"/>
              <a:gd name="T5" fmla="*/ 408 h 11145"/>
              <a:gd name="T6" fmla="*/ 4449 w 10671"/>
              <a:gd name="T7" fmla="*/ 408 h 11145"/>
              <a:gd name="T8" fmla="*/ 4348 w 10671"/>
              <a:gd name="T9" fmla="*/ 200 h 11145"/>
              <a:gd name="T10" fmla="*/ 4030 w 10671"/>
              <a:gd name="T11" fmla="*/ 0 h 11145"/>
              <a:gd name="T12" fmla="*/ 2544 w 10671"/>
              <a:gd name="T13" fmla="*/ 0 h 11145"/>
              <a:gd name="T14" fmla="*/ 0 w 10671"/>
              <a:gd name="T15" fmla="*/ 2543 h 11145"/>
              <a:gd name="T16" fmla="*/ 0 w 10671"/>
              <a:gd name="T17" fmla="*/ 8601 h 11145"/>
              <a:gd name="T18" fmla="*/ 2544 w 10671"/>
              <a:gd name="T19" fmla="*/ 11145 h 11145"/>
              <a:gd name="T20" fmla="*/ 8128 w 10671"/>
              <a:gd name="T21" fmla="*/ 11145 h 11145"/>
              <a:gd name="T22" fmla="*/ 10671 w 10671"/>
              <a:gd name="T23" fmla="*/ 8601 h 11145"/>
              <a:gd name="T24" fmla="*/ 10671 w 10671"/>
              <a:gd name="T25" fmla="*/ 4612 h 11145"/>
              <a:gd name="T26" fmla="*/ 10185 w 10671"/>
              <a:gd name="T27" fmla="*/ 3987 h 11145"/>
              <a:gd name="T28" fmla="*/ 7848 w 10671"/>
              <a:gd name="T29" fmla="*/ 1115 h 11145"/>
              <a:gd name="T30" fmla="*/ 9479 w 10671"/>
              <a:gd name="T31" fmla="*/ 2746 h 11145"/>
              <a:gd name="T32" fmla="*/ 9479 w 10671"/>
              <a:gd name="T33" fmla="*/ 3966 h 11145"/>
              <a:gd name="T34" fmla="*/ 6166 w 10671"/>
              <a:gd name="T35" fmla="*/ 3966 h 11145"/>
              <a:gd name="T36" fmla="*/ 4790 w 10671"/>
              <a:gd name="T37" fmla="*/ 1115 h 11145"/>
              <a:gd name="T38" fmla="*/ 7848 w 10671"/>
              <a:gd name="T39" fmla="*/ 1115 h 11145"/>
              <a:gd name="T40" fmla="*/ 9964 w 10671"/>
              <a:gd name="T41" fmla="*/ 8601 h 11145"/>
              <a:gd name="T42" fmla="*/ 8126 w 10671"/>
              <a:gd name="T43" fmla="*/ 10438 h 11145"/>
              <a:gd name="T44" fmla="*/ 2544 w 10671"/>
              <a:gd name="T45" fmla="*/ 10438 h 11145"/>
              <a:gd name="T46" fmla="*/ 706 w 10671"/>
              <a:gd name="T47" fmla="*/ 8601 h 11145"/>
              <a:gd name="T48" fmla="*/ 706 w 10671"/>
              <a:gd name="T49" fmla="*/ 2543 h 11145"/>
              <a:gd name="T50" fmla="*/ 2544 w 10671"/>
              <a:gd name="T51" fmla="*/ 706 h 11145"/>
              <a:gd name="T52" fmla="*/ 3809 w 10671"/>
              <a:gd name="T53" fmla="*/ 706 h 11145"/>
              <a:gd name="T54" fmla="*/ 5626 w 10671"/>
              <a:gd name="T55" fmla="*/ 4472 h 11145"/>
              <a:gd name="T56" fmla="*/ 5944 w 10671"/>
              <a:gd name="T57" fmla="*/ 4672 h 11145"/>
              <a:gd name="T58" fmla="*/ 9964 w 10671"/>
              <a:gd name="T59" fmla="*/ 4672 h 11145"/>
              <a:gd name="T60" fmla="*/ 9964 w 10671"/>
              <a:gd name="T61" fmla="*/ 8601 h 1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671" h="11145">
                <a:moveTo>
                  <a:pt x="10185" y="3987"/>
                </a:moveTo>
                <a:lnTo>
                  <a:pt x="10185" y="2746"/>
                </a:lnTo>
                <a:cubicBezTo>
                  <a:pt x="10185" y="1457"/>
                  <a:pt x="9136" y="408"/>
                  <a:pt x="7848" y="408"/>
                </a:cubicBezTo>
                <a:lnTo>
                  <a:pt x="4449" y="408"/>
                </a:lnTo>
                <a:lnTo>
                  <a:pt x="4348" y="200"/>
                </a:lnTo>
                <a:cubicBezTo>
                  <a:pt x="4289" y="77"/>
                  <a:pt x="4165" y="0"/>
                  <a:pt x="4030" y="0"/>
                </a:cubicBezTo>
                <a:lnTo>
                  <a:pt x="2544" y="0"/>
                </a:lnTo>
                <a:cubicBezTo>
                  <a:pt x="1141" y="0"/>
                  <a:pt x="0" y="1141"/>
                  <a:pt x="0" y="2543"/>
                </a:cubicBezTo>
                <a:lnTo>
                  <a:pt x="0" y="8601"/>
                </a:lnTo>
                <a:cubicBezTo>
                  <a:pt x="0" y="10003"/>
                  <a:pt x="1141" y="11145"/>
                  <a:pt x="2544" y="11145"/>
                </a:cubicBezTo>
                <a:lnTo>
                  <a:pt x="8128" y="11145"/>
                </a:lnTo>
                <a:cubicBezTo>
                  <a:pt x="9530" y="11145"/>
                  <a:pt x="10671" y="10003"/>
                  <a:pt x="10671" y="8601"/>
                </a:cubicBezTo>
                <a:lnTo>
                  <a:pt x="10671" y="4612"/>
                </a:lnTo>
                <a:cubicBezTo>
                  <a:pt x="10670" y="4311"/>
                  <a:pt x="10464" y="4058"/>
                  <a:pt x="10185" y="3987"/>
                </a:cubicBezTo>
                <a:close/>
                <a:moveTo>
                  <a:pt x="7848" y="1115"/>
                </a:moveTo>
                <a:cubicBezTo>
                  <a:pt x="8748" y="1115"/>
                  <a:pt x="9479" y="1846"/>
                  <a:pt x="9479" y="2746"/>
                </a:cubicBezTo>
                <a:lnTo>
                  <a:pt x="9479" y="3966"/>
                </a:lnTo>
                <a:lnTo>
                  <a:pt x="6166" y="3966"/>
                </a:lnTo>
                <a:lnTo>
                  <a:pt x="4790" y="1115"/>
                </a:lnTo>
                <a:lnTo>
                  <a:pt x="7848" y="1115"/>
                </a:lnTo>
                <a:close/>
                <a:moveTo>
                  <a:pt x="9964" y="8601"/>
                </a:moveTo>
                <a:cubicBezTo>
                  <a:pt x="9964" y="9615"/>
                  <a:pt x="9140" y="10438"/>
                  <a:pt x="8126" y="10438"/>
                </a:cubicBezTo>
                <a:lnTo>
                  <a:pt x="2544" y="10438"/>
                </a:lnTo>
                <a:cubicBezTo>
                  <a:pt x="1530" y="10438"/>
                  <a:pt x="706" y="9615"/>
                  <a:pt x="706" y="8601"/>
                </a:cubicBezTo>
                <a:lnTo>
                  <a:pt x="706" y="2543"/>
                </a:lnTo>
                <a:cubicBezTo>
                  <a:pt x="706" y="1530"/>
                  <a:pt x="1530" y="706"/>
                  <a:pt x="2544" y="706"/>
                </a:cubicBezTo>
                <a:lnTo>
                  <a:pt x="3809" y="706"/>
                </a:lnTo>
                <a:lnTo>
                  <a:pt x="5626" y="4472"/>
                </a:lnTo>
                <a:cubicBezTo>
                  <a:pt x="5685" y="4595"/>
                  <a:pt x="5809" y="4672"/>
                  <a:pt x="5944" y="4672"/>
                </a:cubicBezTo>
                <a:lnTo>
                  <a:pt x="9964" y="4672"/>
                </a:lnTo>
                <a:lnTo>
                  <a:pt x="9964" y="8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36" name="Oval 5"/>
          <p:cNvSpPr/>
          <p:nvPr/>
        </p:nvSpPr>
        <p:spPr>
          <a:xfrm>
            <a:off x="2312670" y="2433320"/>
            <a:ext cx="652145" cy="513715"/>
          </a:xfrm>
          <a:custGeom>
            <a:avLst/>
            <a:gdLst>
              <a:gd name="connsiteX0" fmla="*/ 145859 w 607780"/>
              <a:gd name="connsiteY0" fmla="*/ 341325 h 460087"/>
              <a:gd name="connsiteX1" fmla="*/ 305337 w 607780"/>
              <a:gd name="connsiteY1" fmla="*/ 341325 h 460087"/>
              <a:gd name="connsiteX2" fmla="*/ 305337 w 607780"/>
              <a:gd name="connsiteY2" fmla="*/ 366658 h 460087"/>
              <a:gd name="connsiteX3" fmla="*/ 145859 w 607780"/>
              <a:gd name="connsiteY3" fmla="*/ 366658 h 460087"/>
              <a:gd name="connsiteX4" fmla="*/ 84749 w 607780"/>
              <a:gd name="connsiteY4" fmla="*/ 341325 h 460087"/>
              <a:gd name="connsiteX5" fmla="*/ 116433 w 607780"/>
              <a:gd name="connsiteY5" fmla="*/ 341325 h 460087"/>
              <a:gd name="connsiteX6" fmla="*/ 116433 w 607780"/>
              <a:gd name="connsiteY6" fmla="*/ 366658 h 460087"/>
              <a:gd name="connsiteX7" fmla="*/ 84749 w 607780"/>
              <a:gd name="connsiteY7" fmla="*/ 366658 h 460087"/>
              <a:gd name="connsiteX8" fmla="*/ 457230 w 607780"/>
              <a:gd name="connsiteY8" fmla="*/ 291859 h 460087"/>
              <a:gd name="connsiteX9" fmla="*/ 491465 w 607780"/>
              <a:gd name="connsiteY9" fmla="*/ 326025 h 460087"/>
              <a:gd name="connsiteX10" fmla="*/ 525607 w 607780"/>
              <a:gd name="connsiteY10" fmla="*/ 291859 h 460087"/>
              <a:gd name="connsiteX11" fmla="*/ 543566 w 607780"/>
              <a:gd name="connsiteY11" fmla="*/ 309782 h 460087"/>
              <a:gd name="connsiteX12" fmla="*/ 509425 w 607780"/>
              <a:gd name="connsiteY12" fmla="*/ 343948 h 460087"/>
              <a:gd name="connsiteX13" fmla="*/ 543566 w 607780"/>
              <a:gd name="connsiteY13" fmla="*/ 378020 h 460087"/>
              <a:gd name="connsiteX14" fmla="*/ 525607 w 607780"/>
              <a:gd name="connsiteY14" fmla="*/ 395943 h 460087"/>
              <a:gd name="connsiteX15" fmla="*/ 491465 w 607780"/>
              <a:gd name="connsiteY15" fmla="*/ 361871 h 460087"/>
              <a:gd name="connsiteX16" fmla="*/ 457230 w 607780"/>
              <a:gd name="connsiteY16" fmla="*/ 395943 h 460087"/>
              <a:gd name="connsiteX17" fmla="*/ 439270 w 607780"/>
              <a:gd name="connsiteY17" fmla="*/ 378020 h 460087"/>
              <a:gd name="connsiteX18" fmla="*/ 473506 w 607780"/>
              <a:gd name="connsiteY18" fmla="*/ 343948 h 460087"/>
              <a:gd name="connsiteX19" fmla="*/ 439270 w 607780"/>
              <a:gd name="connsiteY19" fmla="*/ 309782 h 460087"/>
              <a:gd name="connsiteX20" fmla="*/ 145859 w 607780"/>
              <a:gd name="connsiteY20" fmla="*/ 263915 h 460087"/>
              <a:gd name="connsiteX21" fmla="*/ 305337 w 607780"/>
              <a:gd name="connsiteY21" fmla="*/ 263915 h 460087"/>
              <a:gd name="connsiteX22" fmla="*/ 305337 w 607780"/>
              <a:gd name="connsiteY22" fmla="*/ 289319 h 460087"/>
              <a:gd name="connsiteX23" fmla="*/ 145859 w 607780"/>
              <a:gd name="connsiteY23" fmla="*/ 289319 h 460087"/>
              <a:gd name="connsiteX24" fmla="*/ 84749 w 607780"/>
              <a:gd name="connsiteY24" fmla="*/ 263915 h 460087"/>
              <a:gd name="connsiteX25" fmla="*/ 116433 w 607780"/>
              <a:gd name="connsiteY25" fmla="*/ 263915 h 460087"/>
              <a:gd name="connsiteX26" fmla="*/ 116433 w 607780"/>
              <a:gd name="connsiteY26" fmla="*/ 289319 h 460087"/>
              <a:gd name="connsiteX27" fmla="*/ 84749 w 607780"/>
              <a:gd name="connsiteY27" fmla="*/ 289319 h 460087"/>
              <a:gd name="connsiteX28" fmla="*/ 491443 w 607780"/>
              <a:gd name="connsiteY28" fmla="*/ 253062 h 460087"/>
              <a:gd name="connsiteX29" fmla="*/ 400449 w 607780"/>
              <a:gd name="connsiteY29" fmla="*/ 343921 h 460087"/>
              <a:gd name="connsiteX30" fmla="*/ 491443 w 607780"/>
              <a:gd name="connsiteY30" fmla="*/ 434688 h 460087"/>
              <a:gd name="connsiteX31" fmla="*/ 582343 w 607780"/>
              <a:gd name="connsiteY31" fmla="*/ 343921 h 460087"/>
              <a:gd name="connsiteX32" fmla="*/ 491443 w 607780"/>
              <a:gd name="connsiteY32" fmla="*/ 253062 h 460087"/>
              <a:gd name="connsiteX33" fmla="*/ 145859 w 607780"/>
              <a:gd name="connsiteY33" fmla="*/ 186505 h 460087"/>
              <a:gd name="connsiteX34" fmla="*/ 305337 w 607780"/>
              <a:gd name="connsiteY34" fmla="*/ 186505 h 460087"/>
              <a:gd name="connsiteX35" fmla="*/ 305337 w 607780"/>
              <a:gd name="connsiteY35" fmla="*/ 211909 h 460087"/>
              <a:gd name="connsiteX36" fmla="*/ 145859 w 607780"/>
              <a:gd name="connsiteY36" fmla="*/ 211909 h 460087"/>
              <a:gd name="connsiteX37" fmla="*/ 84749 w 607780"/>
              <a:gd name="connsiteY37" fmla="*/ 186505 h 460087"/>
              <a:gd name="connsiteX38" fmla="*/ 116433 w 607780"/>
              <a:gd name="connsiteY38" fmla="*/ 186505 h 460087"/>
              <a:gd name="connsiteX39" fmla="*/ 116433 w 607780"/>
              <a:gd name="connsiteY39" fmla="*/ 211909 h 460087"/>
              <a:gd name="connsiteX40" fmla="*/ 84749 w 607780"/>
              <a:gd name="connsiteY40" fmla="*/ 211909 h 460087"/>
              <a:gd name="connsiteX41" fmla="*/ 25437 w 607780"/>
              <a:gd name="connsiteY41" fmla="*/ 129799 h 460087"/>
              <a:gd name="connsiteX42" fmla="*/ 25437 w 607780"/>
              <a:gd name="connsiteY42" fmla="*/ 434688 h 460087"/>
              <a:gd name="connsiteX43" fmla="*/ 418965 w 607780"/>
              <a:gd name="connsiteY43" fmla="*/ 434688 h 460087"/>
              <a:gd name="connsiteX44" fmla="*/ 375011 w 607780"/>
              <a:gd name="connsiteY44" fmla="*/ 343921 h 460087"/>
              <a:gd name="connsiteX45" fmla="*/ 478724 w 607780"/>
              <a:gd name="connsiteY45" fmla="*/ 228409 h 460087"/>
              <a:gd name="connsiteX46" fmla="*/ 478724 w 607780"/>
              <a:gd name="connsiteY46" fmla="*/ 129799 h 460087"/>
              <a:gd name="connsiteX47" fmla="*/ 25437 w 607780"/>
              <a:gd name="connsiteY47" fmla="*/ 25306 h 460087"/>
              <a:gd name="connsiteX48" fmla="*/ 25437 w 607780"/>
              <a:gd name="connsiteY48" fmla="*/ 104493 h 460087"/>
              <a:gd name="connsiteX49" fmla="*/ 478724 w 607780"/>
              <a:gd name="connsiteY49" fmla="*/ 104493 h 460087"/>
              <a:gd name="connsiteX50" fmla="*/ 478724 w 607780"/>
              <a:gd name="connsiteY50" fmla="*/ 25306 h 460087"/>
              <a:gd name="connsiteX51" fmla="*/ 12718 w 607780"/>
              <a:gd name="connsiteY51" fmla="*/ 0 h 460087"/>
              <a:gd name="connsiteX52" fmla="*/ 491443 w 607780"/>
              <a:gd name="connsiteY52" fmla="*/ 0 h 460087"/>
              <a:gd name="connsiteX53" fmla="*/ 504068 w 607780"/>
              <a:gd name="connsiteY53" fmla="*/ 12700 h 460087"/>
              <a:gd name="connsiteX54" fmla="*/ 504068 w 607780"/>
              <a:gd name="connsiteY54" fmla="*/ 117099 h 460087"/>
              <a:gd name="connsiteX55" fmla="*/ 504068 w 607780"/>
              <a:gd name="connsiteY55" fmla="*/ 228409 h 460087"/>
              <a:gd name="connsiteX56" fmla="*/ 607780 w 607780"/>
              <a:gd name="connsiteY56" fmla="*/ 343921 h 460087"/>
              <a:gd name="connsiteX57" fmla="*/ 491443 w 607780"/>
              <a:gd name="connsiteY57" fmla="*/ 460087 h 460087"/>
              <a:gd name="connsiteX58" fmla="*/ 12718 w 607780"/>
              <a:gd name="connsiteY58" fmla="*/ 460087 h 460087"/>
              <a:gd name="connsiteX59" fmla="*/ 0 w 607780"/>
              <a:gd name="connsiteY59" fmla="*/ 447387 h 460087"/>
              <a:gd name="connsiteX60" fmla="*/ 0 w 607780"/>
              <a:gd name="connsiteY60" fmla="*/ 117099 h 460087"/>
              <a:gd name="connsiteX61" fmla="*/ 0 w 607780"/>
              <a:gd name="connsiteY61" fmla="*/ 12700 h 460087"/>
              <a:gd name="connsiteX62" fmla="*/ 12718 w 607780"/>
              <a:gd name="connsiteY62" fmla="*/ 0 h 46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7780" h="460087">
                <a:moveTo>
                  <a:pt x="145859" y="341325"/>
                </a:moveTo>
                <a:lnTo>
                  <a:pt x="305337" y="341325"/>
                </a:lnTo>
                <a:lnTo>
                  <a:pt x="305337" y="366658"/>
                </a:lnTo>
                <a:lnTo>
                  <a:pt x="145859" y="366658"/>
                </a:lnTo>
                <a:close/>
                <a:moveTo>
                  <a:pt x="84749" y="341325"/>
                </a:moveTo>
                <a:lnTo>
                  <a:pt x="116433" y="341325"/>
                </a:lnTo>
                <a:lnTo>
                  <a:pt x="116433" y="366658"/>
                </a:lnTo>
                <a:lnTo>
                  <a:pt x="84749" y="366658"/>
                </a:lnTo>
                <a:close/>
                <a:moveTo>
                  <a:pt x="457230" y="291859"/>
                </a:moveTo>
                <a:lnTo>
                  <a:pt x="491465" y="326025"/>
                </a:lnTo>
                <a:lnTo>
                  <a:pt x="525607" y="291859"/>
                </a:lnTo>
                <a:lnTo>
                  <a:pt x="543566" y="309782"/>
                </a:lnTo>
                <a:lnTo>
                  <a:pt x="509425" y="343948"/>
                </a:lnTo>
                <a:lnTo>
                  <a:pt x="543566" y="378020"/>
                </a:lnTo>
                <a:lnTo>
                  <a:pt x="525607" y="395943"/>
                </a:lnTo>
                <a:lnTo>
                  <a:pt x="491465" y="361871"/>
                </a:lnTo>
                <a:lnTo>
                  <a:pt x="457230" y="395943"/>
                </a:lnTo>
                <a:lnTo>
                  <a:pt x="439270" y="378020"/>
                </a:lnTo>
                <a:lnTo>
                  <a:pt x="473506" y="343948"/>
                </a:lnTo>
                <a:lnTo>
                  <a:pt x="439270" y="309782"/>
                </a:lnTo>
                <a:close/>
                <a:moveTo>
                  <a:pt x="145859" y="263915"/>
                </a:moveTo>
                <a:lnTo>
                  <a:pt x="305337" y="263915"/>
                </a:lnTo>
                <a:lnTo>
                  <a:pt x="305337" y="289319"/>
                </a:lnTo>
                <a:lnTo>
                  <a:pt x="145859" y="289319"/>
                </a:lnTo>
                <a:close/>
                <a:moveTo>
                  <a:pt x="84749" y="263915"/>
                </a:moveTo>
                <a:lnTo>
                  <a:pt x="116433" y="263915"/>
                </a:lnTo>
                <a:lnTo>
                  <a:pt x="116433" y="289319"/>
                </a:lnTo>
                <a:lnTo>
                  <a:pt x="84749" y="289319"/>
                </a:lnTo>
                <a:close/>
                <a:moveTo>
                  <a:pt x="491443" y="253062"/>
                </a:moveTo>
                <a:cubicBezTo>
                  <a:pt x="441223" y="253062"/>
                  <a:pt x="400449" y="293776"/>
                  <a:pt x="400449" y="343921"/>
                </a:cubicBezTo>
                <a:cubicBezTo>
                  <a:pt x="400449" y="393974"/>
                  <a:pt x="441223" y="434688"/>
                  <a:pt x="491443" y="434688"/>
                </a:cubicBezTo>
                <a:cubicBezTo>
                  <a:pt x="541569" y="434688"/>
                  <a:pt x="582343" y="393974"/>
                  <a:pt x="582343" y="343921"/>
                </a:cubicBezTo>
                <a:cubicBezTo>
                  <a:pt x="582343" y="293776"/>
                  <a:pt x="541569" y="253062"/>
                  <a:pt x="491443" y="253062"/>
                </a:cubicBezTo>
                <a:close/>
                <a:moveTo>
                  <a:pt x="145859" y="186505"/>
                </a:moveTo>
                <a:lnTo>
                  <a:pt x="305337" y="186505"/>
                </a:lnTo>
                <a:lnTo>
                  <a:pt x="305337" y="211909"/>
                </a:lnTo>
                <a:lnTo>
                  <a:pt x="145859" y="211909"/>
                </a:lnTo>
                <a:close/>
                <a:moveTo>
                  <a:pt x="84749" y="186505"/>
                </a:moveTo>
                <a:lnTo>
                  <a:pt x="116433" y="186505"/>
                </a:lnTo>
                <a:lnTo>
                  <a:pt x="116433" y="211909"/>
                </a:lnTo>
                <a:lnTo>
                  <a:pt x="84749" y="211909"/>
                </a:lnTo>
                <a:close/>
                <a:moveTo>
                  <a:pt x="25437" y="129799"/>
                </a:moveTo>
                <a:lnTo>
                  <a:pt x="25437" y="434688"/>
                </a:lnTo>
                <a:lnTo>
                  <a:pt x="418965" y="434688"/>
                </a:lnTo>
                <a:cubicBezTo>
                  <a:pt x="392219" y="413397"/>
                  <a:pt x="375011" y="380620"/>
                  <a:pt x="375011" y="343921"/>
                </a:cubicBezTo>
                <a:cubicBezTo>
                  <a:pt x="375011" y="284064"/>
                  <a:pt x="420462" y="234759"/>
                  <a:pt x="478724" y="228409"/>
                </a:cubicBezTo>
                <a:lnTo>
                  <a:pt x="478724" y="129799"/>
                </a:lnTo>
                <a:close/>
                <a:moveTo>
                  <a:pt x="25437" y="25306"/>
                </a:moveTo>
                <a:lnTo>
                  <a:pt x="25437" y="104493"/>
                </a:lnTo>
                <a:lnTo>
                  <a:pt x="478724" y="104493"/>
                </a:lnTo>
                <a:lnTo>
                  <a:pt x="478724" y="25306"/>
                </a:lnTo>
                <a:close/>
                <a:moveTo>
                  <a:pt x="12718" y="0"/>
                </a:moveTo>
                <a:lnTo>
                  <a:pt x="491443" y="0"/>
                </a:lnTo>
                <a:cubicBezTo>
                  <a:pt x="498363" y="0"/>
                  <a:pt x="504068" y="5696"/>
                  <a:pt x="504068" y="12700"/>
                </a:cubicBezTo>
                <a:lnTo>
                  <a:pt x="504068" y="117099"/>
                </a:lnTo>
                <a:lnTo>
                  <a:pt x="504068" y="228409"/>
                </a:lnTo>
                <a:cubicBezTo>
                  <a:pt x="562330" y="234759"/>
                  <a:pt x="607780" y="284064"/>
                  <a:pt x="607780" y="343921"/>
                </a:cubicBezTo>
                <a:cubicBezTo>
                  <a:pt x="607780" y="407981"/>
                  <a:pt x="555597" y="460087"/>
                  <a:pt x="491443" y="460087"/>
                </a:cubicBezTo>
                <a:lnTo>
                  <a:pt x="12718" y="460087"/>
                </a:lnTo>
                <a:cubicBezTo>
                  <a:pt x="5704" y="460087"/>
                  <a:pt x="0" y="454391"/>
                  <a:pt x="0" y="447387"/>
                </a:cubicBezTo>
                <a:lnTo>
                  <a:pt x="0" y="117099"/>
                </a:lnTo>
                <a:lnTo>
                  <a:pt x="0" y="12700"/>
                </a:lnTo>
                <a:cubicBezTo>
                  <a:pt x="0" y="5696"/>
                  <a:pt x="5704" y="0"/>
                  <a:pt x="1271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2" name="Freeform 104"/>
          <p:cNvSpPr/>
          <p:nvPr/>
        </p:nvSpPr>
        <p:spPr bwMode="auto">
          <a:xfrm>
            <a:off x="3368040" y="4890135"/>
            <a:ext cx="596900" cy="684530"/>
          </a:xfrm>
          <a:custGeom>
            <a:avLst/>
            <a:gdLst>
              <a:gd name="connsiteX0" fmla="*/ 109747 w 507473"/>
              <a:gd name="connsiteY0" fmla="*/ 396276 h 548677"/>
              <a:gd name="connsiteX1" fmla="*/ 196599 w 507473"/>
              <a:gd name="connsiteY1" fmla="*/ 396276 h 548677"/>
              <a:gd name="connsiteX2" fmla="*/ 213360 w 507473"/>
              <a:gd name="connsiteY2" fmla="*/ 411518 h 548677"/>
              <a:gd name="connsiteX3" fmla="*/ 196599 w 507473"/>
              <a:gd name="connsiteY3" fmla="*/ 426760 h 548677"/>
              <a:gd name="connsiteX4" fmla="*/ 109747 w 507473"/>
              <a:gd name="connsiteY4" fmla="*/ 426760 h 548677"/>
              <a:gd name="connsiteX5" fmla="*/ 92986 w 507473"/>
              <a:gd name="connsiteY5" fmla="*/ 411518 h 548677"/>
              <a:gd name="connsiteX6" fmla="*/ 109747 w 507473"/>
              <a:gd name="connsiteY6" fmla="*/ 396276 h 548677"/>
              <a:gd name="connsiteX7" fmla="*/ 365794 w 507473"/>
              <a:gd name="connsiteY7" fmla="*/ 335316 h 548677"/>
              <a:gd name="connsiteX8" fmla="*/ 304857 w 507473"/>
              <a:gd name="connsiteY8" fmla="*/ 396263 h 548677"/>
              <a:gd name="connsiteX9" fmla="*/ 365794 w 507473"/>
              <a:gd name="connsiteY9" fmla="*/ 457210 h 548677"/>
              <a:gd name="connsiteX10" fmla="*/ 426732 w 507473"/>
              <a:gd name="connsiteY10" fmla="*/ 396263 h 548677"/>
              <a:gd name="connsiteX11" fmla="*/ 365794 w 507473"/>
              <a:gd name="connsiteY11" fmla="*/ 335316 h 548677"/>
              <a:gd name="connsiteX12" fmla="*/ 365794 w 507473"/>
              <a:gd name="connsiteY12" fmla="*/ 304843 h 548677"/>
              <a:gd name="connsiteX13" fmla="*/ 457200 w 507473"/>
              <a:gd name="connsiteY13" fmla="*/ 396263 h 548677"/>
              <a:gd name="connsiteX14" fmla="*/ 440443 w 507473"/>
              <a:gd name="connsiteY14" fmla="*/ 449591 h 548677"/>
              <a:gd name="connsiteX15" fmla="*/ 502904 w 507473"/>
              <a:gd name="connsiteY15" fmla="*/ 512062 h 548677"/>
              <a:gd name="connsiteX16" fmla="*/ 502904 w 507473"/>
              <a:gd name="connsiteY16" fmla="*/ 533393 h 548677"/>
              <a:gd name="connsiteX17" fmla="*/ 492239 w 507473"/>
              <a:gd name="connsiteY17" fmla="*/ 537964 h 548677"/>
              <a:gd name="connsiteX18" fmla="*/ 481575 w 507473"/>
              <a:gd name="connsiteY18" fmla="*/ 533393 h 548677"/>
              <a:gd name="connsiteX19" fmla="*/ 419115 w 507473"/>
              <a:gd name="connsiteY19" fmla="*/ 470923 h 548677"/>
              <a:gd name="connsiteX20" fmla="*/ 365794 w 507473"/>
              <a:gd name="connsiteY20" fmla="*/ 487683 h 548677"/>
              <a:gd name="connsiteX21" fmla="*/ 274388 w 507473"/>
              <a:gd name="connsiteY21" fmla="*/ 396263 h 548677"/>
              <a:gd name="connsiteX22" fmla="*/ 365794 w 507473"/>
              <a:gd name="connsiteY22" fmla="*/ 304843 h 548677"/>
              <a:gd name="connsiteX23" fmla="*/ 109747 w 507473"/>
              <a:gd name="connsiteY23" fmla="*/ 304823 h 548677"/>
              <a:gd name="connsiteX24" fmla="*/ 196599 w 507473"/>
              <a:gd name="connsiteY24" fmla="*/ 304823 h 548677"/>
              <a:gd name="connsiteX25" fmla="*/ 213360 w 507473"/>
              <a:gd name="connsiteY25" fmla="*/ 320065 h 548677"/>
              <a:gd name="connsiteX26" fmla="*/ 196599 w 507473"/>
              <a:gd name="connsiteY26" fmla="*/ 335307 h 548677"/>
              <a:gd name="connsiteX27" fmla="*/ 109747 w 507473"/>
              <a:gd name="connsiteY27" fmla="*/ 335307 h 548677"/>
              <a:gd name="connsiteX28" fmla="*/ 92986 w 507473"/>
              <a:gd name="connsiteY28" fmla="*/ 320065 h 548677"/>
              <a:gd name="connsiteX29" fmla="*/ 109747 w 507473"/>
              <a:gd name="connsiteY29" fmla="*/ 304823 h 548677"/>
              <a:gd name="connsiteX30" fmla="*/ 106700 w 507473"/>
              <a:gd name="connsiteY30" fmla="*/ 213370 h 548677"/>
              <a:gd name="connsiteX31" fmla="*/ 380969 w 507473"/>
              <a:gd name="connsiteY31" fmla="*/ 213370 h 548677"/>
              <a:gd name="connsiteX32" fmla="*/ 396206 w 507473"/>
              <a:gd name="connsiteY32" fmla="*/ 228612 h 548677"/>
              <a:gd name="connsiteX33" fmla="*/ 380969 w 507473"/>
              <a:gd name="connsiteY33" fmla="*/ 243854 h 548677"/>
              <a:gd name="connsiteX34" fmla="*/ 106700 w 507473"/>
              <a:gd name="connsiteY34" fmla="*/ 243854 h 548677"/>
              <a:gd name="connsiteX35" fmla="*/ 91463 w 507473"/>
              <a:gd name="connsiteY35" fmla="*/ 228612 h 548677"/>
              <a:gd name="connsiteX36" fmla="*/ 106700 w 507473"/>
              <a:gd name="connsiteY36" fmla="*/ 213370 h 548677"/>
              <a:gd name="connsiteX37" fmla="*/ 106700 w 507473"/>
              <a:gd name="connsiteY37" fmla="*/ 121917 h 548677"/>
              <a:gd name="connsiteX38" fmla="*/ 380969 w 507473"/>
              <a:gd name="connsiteY38" fmla="*/ 121917 h 548677"/>
              <a:gd name="connsiteX39" fmla="*/ 396206 w 507473"/>
              <a:gd name="connsiteY39" fmla="*/ 137159 h 548677"/>
              <a:gd name="connsiteX40" fmla="*/ 380969 w 507473"/>
              <a:gd name="connsiteY40" fmla="*/ 152401 h 548677"/>
              <a:gd name="connsiteX41" fmla="*/ 106700 w 507473"/>
              <a:gd name="connsiteY41" fmla="*/ 152401 h 548677"/>
              <a:gd name="connsiteX42" fmla="*/ 91463 w 507473"/>
              <a:gd name="connsiteY42" fmla="*/ 137159 h 548677"/>
              <a:gd name="connsiteX43" fmla="*/ 106700 w 507473"/>
              <a:gd name="connsiteY43" fmla="*/ 121917 h 548677"/>
              <a:gd name="connsiteX44" fmla="*/ 15239 w 507473"/>
              <a:gd name="connsiteY44" fmla="*/ 0 h 548677"/>
              <a:gd name="connsiteX45" fmla="*/ 472430 w 507473"/>
              <a:gd name="connsiteY45" fmla="*/ 0 h 548677"/>
              <a:gd name="connsiteX46" fmla="*/ 487669 w 507473"/>
              <a:gd name="connsiteY46" fmla="*/ 15241 h 548677"/>
              <a:gd name="connsiteX47" fmla="*/ 487669 w 507473"/>
              <a:gd name="connsiteY47" fmla="*/ 259097 h 548677"/>
              <a:gd name="connsiteX48" fmla="*/ 472430 w 507473"/>
              <a:gd name="connsiteY48" fmla="*/ 274339 h 548677"/>
              <a:gd name="connsiteX49" fmla="*/ 457190 w 507473"/>
              <a:gd name="connsiteY49" fmla="*/ 259097 h 548677"/>
              <a:gd name="connsiteX50" fmla="*/ 457190 w 507473"/>
              <a:gd name="connsiteY50" fmla="*/ 30482 h 548677"/>
              <a:gd name="connsiteX51" fmla="*/ 30479 w 507473"/>
              <a:gd name="connsiteY51" fmla="*/ 30482 h 548677"/>
              <a:gd name="connsiteX52" fmla="*/ 30479 w 507473"/>
              <a:gd name="connsiteY52" fmla="*/ 518195 h 548677"/>
              <a:gd name="connsiteX53" fmla="*/ 243834 w 507473"/>
              <a:gd name="connsiteY53" fmla="*/ 518195 h 548677"/>
              <a:gd name="connsiteX54" fmla="*/ 259074 w 507473"/>
              <a:gd name="connsiteY54" fmla="*/ 533436 h 548677"/>
              <a:gd name="connsiteX55" fmla="*/ 243834 w 507473"/>
              <a:gd name="connsiteY55" fmla="*/ 548677 h 548677"/>
              <a:gd name="connsiteX56" fmla="*/ 15239 w 507473"/>
              <a:gd name="connsiteY56" fmla="*/ 548677 h 548677"/>
              <a:gd name="connsiteX57" fmla="*/ 0 w 507473"/>
              <a:gd name="connsiteY57" fmla="*/ 533436 h 548677"/>
              <a:gd name="connsiteX58" fmla="*/ 0 w 507473"/>
              <a:gd name="connsiteY58" fmla="*/ 15241 h 548677"/>
              <a:gd name="connsiteX59" fmla="*/ 15239 w 507473"/>
              <a:gd name="connsiteY59" fmla="*/ 0 h 54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07473" h="548677">
                <a:moveTo>
                  <a:pt x="109747" y="396276"/>
                </a:moveTo>
                <a:lnTo>
                  <a:pt x="196599" y="396276"/>
                </a:lnTo>
                <a:cubicBezTo>
                  <a:pt x="205741" y="396276"/>
                  <a:pt x="213360" y="402373"/>
                  <a:pt x="213360" y="411518"/>
                </a:cubicBezTo>
                <a:cubicBezTo>
                  <a:pt x="213360" y="420663"/>
                  <a:pt x="205741" y="426760"/>
                  <a:pt x="196599" y="426760"/>
                </a:cubicBezTo>
                <a:lnTo>
                  <a:pt x="109747" y="426760"/>
                </a:lnTo>
                <a:cubicBezTo>
                  <a:pt x="100605" y="426760"/>
                  <a:pt x="92986" y="420663"/>
                  <a:pt x="92986" y="411518"/>
                </a:cubicBezTo>
                <a:cubicBezTo>
                  <a:pt x="92986" y="402373"/>
                  <a:pt x="100605" y="396276"/>
                  <a:pt x="109747" y="396276"/>
                </a:cubicBezTo>
                <a:close/>
                <a:moveTo>
                  <a:pt x="365794" y="335316"/>
                </a:moveTo>
                <a:cubicBezTo>
                  <a:pt x="332279" y="335316"/>
                  <a:pt x="304857" y="362742"/>
                  <a:pt x="304857" y="396263"/>
                </a:cubicBezTo>
                <a:cubicBezTo>
                  <a:pt x="304857" y="429784"/>
                  <a:pt x="332279" y="457210"/>
                  <a:pt x="365794" y="457210"/>
                </a:cubicBezTo>
                <a:cubicBezTo>
                  <a:pt x="399310" y="457210"/>
                  <a:pt x="426732" y="429784"/>
                  <a:pt x="426732" y="396263"/>
                </a:cubicBezTo>
                <a:cubicBezTo>
                  <a:pt x="426732" y="362742"/>
                  <a:pt x="399310" y="335316"/>
                  <a:pt x="365794" y="335316"/>
                </a:cubicBezTo>
                <a:close/>
                <a:moveTo>
                  <a:pt x="365794" y="304843"/>
                </a:moveTo>
                <a:cubicBezTo>
                  <a:pt x="416068" y="304843"/>
                  <a:pt x="457200" y="345982"/>
                  <a:pt x="457200" y="396263"/>
                </a:cubicBezTo>
                <a:cubicBezTo>
                  <a:pt x="457200" y="416071"/>
                  <a:pt x="451107" y="434355"/>
                  <a:pt x="440443" y="449591"/>
                </a:cubicBezTo>
                <a:lnTo>
                  <a:pt x="502904" y="512062"/>
                </a:lnTo>
                <a:cubicBezTo>
                  <a:pt x="508997" y="518156"/>
                  <a:pt x="508997" y="527298"/>
                  <a:pt x="502904" y="533393"/>
                </a:cubicBezTo>
                <a:cubicBezTo>
                  <a:pt x="499857" y="536440"/>
                  <a:pt x="495286" y="537964"/>
                  <a:pt x="492239" y="537964"/>
                </a:cubicBezTo>
                <a:cubicBezTo>
                  <a:pt x="489193" y="537964"/>
                  <a:pt x="484622" y="536440"/>
                  <a:pt x="481575" y="533393"/>
                </a:cubicBezTo>
                <a:lnTo>
                  <a:pt x="419115" y="470923"/>
                </a:lnTo>
                <a:cubicBezTo>
                  <a:pt x="403880" y="481588"/>
                  <a:pt x="385599" y="487683"/>
                  <a:pt x="365794" y="487683"/>
                </a:cubicBezTo>
                <a:cubicBezTo>
                  <a:pt x="315521" y="487683"/>
                  <a:pt x="274388" y="446544"/>
                  <a:pt x="274388" y="396263"/>
                </a:cubicBezTo>
                <a:cubicBezTo>
                  <a:pt x="274388" y="345982"/>
                  <a:pt x="315521" y="304843"/>
                  <a:pt x="365794" y="304843"/>
                </a:cubicBezTo>
                <a:close/>
                <a:moveTo>
                  <a:pt x="109747" y="304823"/>
                </a:moveTo>
                <a:lnTo>
                  <a:pt x="196599" y="304823"/>
                </a:lnTo>
                <a:cubicBezTo>
                  <a:pt x="205741" y="304823"/>
                  <a:pt x="213360" y="310920"/>
                  <a:pt x="213360" y="320065"/>
                </a:cubicBezTo>
                <a:cubicBezTo>
                  <a:pt x="213360" y="329210"/>
                  <a:pt x="205741" y="335307"/>
                  <a:pt x="196599" y="335307"/>
                </a:cubicBezTo>
                <a:lnTo>
                  <a:pt x="109747" y="335307"/>
                </a:lnTo>
                <a:cubicBezTo>
                  <a:pt x="100605" y="335307"/>
                  <a:pt x="92986" y="329210"/>
                  <a:pt x="92986" y="320065"/>
                </a:cubicBezTo>
                <a:cubicBezTo>
                  <a:pt x="92986" y="310920"/>
                  <a:pt x="100605" y="304823"/>
                  <a:pt x="109747" y="304823"/>
                </a:cubicBezTo>
                <a:close/>
                <a:moveTo>
                  <a:pt x="106700" y="213370"/>
                </a:moveTo>
                <a:lnTo>
                  <a:pt x="380969" y="213370"/>
                </a:lnTo>
                <a:cubicBezTo>
                  <a:pt x="388588" y="213370"/>
                  <a:pt x="396206" y="219467"/>
                  <a:pt x="396206" y="228612"/>
                </a:cubicBezTo>
                <a:cubicBezTo>
                  <a:pt x="396206" y="237757"/>
                  <a:pt x="390111" y="243854"/>
                  <a:pt x="380969" y="243854"/>
                </a:cubicBezTo>
                <a:lnTo>
                  <a:pt x="106700" y="243854"/>
                </a:lnTo>
                <a:cubicBezTo>
                  <a:pt x="99081" y="243854"/>
                  <a:pt x="91463" y="237757"/>
                  <a:pt x="91463" y="228612"/>
                </a:cubicBezTo>
                <a:cubicBezTo>
                  <a:pt x="91463" y="219467"/>
                  <a:pt x="99081" y="213370"/>
                  <a:pt x="106700" y="213370"/>
                </a:cubicBezTo>
                <a:close/>
                <a:moveTo>
                  <a:pt x="106700" y="121917"/>
                </a:moveTo>
                <a:lnTo>
                  <a:pt x="380969" y="121917"/>
                </a:lnTo>
                <a:cubicBezTo>
                  <a:pt x="388588" y="121917"/>
                  <a:pt x="396206" y="129538"/>
                  <a:pt x="396206" y="137159"/>
                </a:cubicBezTo>
                <a:cubicBezTo>
                  <a:pt x="396206" y="144780"/>
                  <a:pt x="388588" y="152401"/>
                  <a:pt x="380969" y="152401"/>
                </a:cubicBezTo>
                <a:lnTo>
                  <a:pt x="106700" y="152401"/>
                </a:lnTo>
                <a:cubicBezTo>
                  <a:pt x="99081" y="152401"/>
                  <a:pt x="91463" y="144780"/>
                  <a:pt x="91463" y="137159"/>
                </a:cubicBezTo>
                <a:cubicBezTo>
                  <a:pt x="91463" y="129538"/>
                  <a:pt x="99081" y="121917"/>
                  <a:pt x="106700" y="121917"/>
                </a:cubicBezTo>
                <a:close/>
                <a:moveTo>
                  <a:pt x="15239" y="0"/>
                </a:moveTo>
                <a:lnTo>
                  <a:pt x="472430" y="0"/>
                </a:lnTo>
                <a:cubicBezTo>
                  <a:pt x="481573" y="0"/>
                  <a:pt x="487669" y="7621"/>
                  <a:pt x="487669" y="15241"/>
                </a:cubicBezTo>
                <a:lnTo>
                  <a:pt x="487669" y="259097"/>
                </a:lnTo>
                <a:cubicBezTo>
                  <a:pt x="487669" y="268242"/>
                  <a:pt x="481573" y="274339"/>
                  <a:pt x="472430" y="274339"/>
                </a:cubicBezTo>
                <a:cubicBezTo>
                  <a:pt x="463286" y="274339"/>
                  <a:pt x="457190" y="268242"/>
                  <a:pt x="457190" y="259097"/>
                </a:cubicBezTo>
                <a:lnTo>
                  <a:pt x="457190" y="30482"/>
                </a:lnTo>
                <a:lnTo>
                  <a:pt x="30479" y="30482"/>
                </a:lnTo>
                <a:lnTo>
                  <a:pt x="30479" y="518195"/>
                </a:lnTo>
                <a:lnTo>
                  <a:pt x="243834" y="518195"/>
                </a:lnTo>
                <a:cubicBezTo>
                  <a:pt x="252978" y="518195"/>
                  <a:pt x="259074" y="524291"/>
                  <a:pt x="259074" y="533436"/>
                </a:cubicBezTo>
                <a:cubicBezTo>
                  <a:pt x="259074" y="542581"/>
                  <a:pt x="252978" y="548677"/>
                  <a:pt x="243834" y="548677"/>
                </a:cubicBezTo>
                <a:lnTo>
                  <a:pt x="15239" y="548677"/>
                </a:lnTo>
                <a:cubicBezTo>
                  <a:pt x="7620" y="548677"/>
                  <a:pt x="0" y="542581"/>
                  <a:pt x="0" y="533436"/>
                </a:cubicBezTo>
                <a:lnTo>
                  <a:pt x="0" y="15241"/>
                </a:lnTo>
                <a:cubicBezTo>
                  <a:pt x="0" y="7621"/>
                  <a:pt x="7620" y="0"/>
                  <a:pt x="15239" y="0"/>
                </a:cubicBezTo>
                <a:close/>
              </a:path>
            </a:pathLst>
          </a:custGeom>
          <a:solidFill>
            <a:schemeClr val="accent2"/>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anrope SemiBold" charset="0"/>
            </a:endParaRPr>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946150" y="190511"/>
            <a:ext cx="10299700" cy="707886"/>
          </a:xfrm>
          <a:prstGeom prst="rect">
            <a:avLst/>
          </a:prstGeom>
        </p:spPr>
        <p:txBody>
          <a:bodyPr wrap="square">
            <a:spAutoFit/>
          </a:bodyPr>
          <a:lstStyle/>
          <a:p>
            <a:pPr algn="ctr"/>
            <a:r>
              <a:rPr lang="en-US" altLang="zh-CN" sz="4000" dirty="0">
                <a:solidFill>
                  <a:srgbClr val="526AAB"/>
                </a:solidFill>
                <a:latin typeface="+mj-ea"/>
                <a:ea typeface="+mj-ea"/>
                <a:cs typeface="Roboto Black" panose="02000000000000000000" charset="0"/>
              </a:rPr>
              <a:t>Research findings</a:t>
            </a:r>
            <a:endParaRPr lang="en-US" altLang="zh-CN" sz="4000" dirty="0">
              <a:solidFill>
                <a:srgbClr val="526AAB"/>
              </a:solidFill>
              <a:latin typeface="+mj-ea"/>
              <a:ea typeface="+mj-ea"/>
              <a:cs typeface="Roboto Black" panose="02000000000000000000" charset="0"/>
            </a:endParaRPr>
          </a:p>
        </p:txBody>
      </p:sp>
      <p:sp>
        <p:nvSpPr>
          <p:cNvPr id="47" name="矩形 46"/>
          <p:cNvSpPr/>
          <p:nvPr/>
        </p:nvSpPr>
        <p:spPr>
          <a:xfrm>
            <a:off x="2551058" y="738603"/>
            <a:ext cx="7089884" cy="275590"/>
          </a:xfrm>
          <a:prstGeom prst="rect">
            <a:avLst/>
          </a:prstGeom>
        </p:spPr>
        <p:txBody>
          <a:bodyPr wrap="square">
            <a:spAutoFit/>
          </a:bodyPr>
          <a:lstStyle/>
          <a:p>
            <a:pPr algn="ctr"/>
            <a:r>
              <a:rPr lang="en-US" altLang="zh-CN" sz="1200" dirty="0">
                <a:solidFill>
                  <a:srgbClr val="526AAB"/>
                </a:solidFill>
                <a:latin typeface="+mn-ea"/>
                <a:cs typeface="Roboto Black" panose="02000000000000000000" charset="0"/>
              </a:rPr>
              <a:t>Top 15  Maximal Clique Centrality Genes </a:t>
            </a:r>
            <a:endParaRPr lang="en-US" altLang="zh-CN" sz="1200" dirty="0">
              <a:solidFill>
                <a:srgbClr val="526AAB"/>
              </a:solidFill>
              <a:latin typeface="+mn-ea"/>
              <a:cs typeface="Roboto Black" panose="02000000000000000000" charset="0"/>
            </a:endParaRPr>
          </a:p>
        </p:txBody>
      </p:sp>
      <p:sp>
        <p:nvSpPr>
          <p:cNvPr id="4" name="圆角矩形 109"/>
          <p:cNvSpPr/>
          <p:nvPr/>
        </p:nvSpPr>
        <p:spPr>
          <a:xfrm>
            <a:off x="851887" y="2893557"/>
            <a:ext cx="5388532" cy="3264225"/>
          </a:xfrm>
          <a:prstGeom prst="roundRect">
            <a:avLst>
              <a:gd name="adj" fmla="val 2009"/>
            </a:avLst>
          </a:prstGeom>
          <a:solidFill>
            <a:schemeClr val="accent1">
              <a:alpha val="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sp>
        <p:nvSpPr>
          <p:cNvPr id="5" name="文本框 22"/>
          <p:cNvSpPr txBox="1"/>
          <p:nvPr/>
        </p:nvSpPr>
        <p:spPr>
          <a:xfrm flipH="1">
            <a:off x="1927860" y="3295650"/>
            <a:ext cx="4020185" cy="826770"/>
          </a:xfrm>
          <a:prstGeom prst="rect">
            <a:avLst/>
          </a:prstGeom>
          <a:noFill/>
          <a:ln w="9525">
            <a:noFill/>
            <a:miter/>
          </a:ln>
          <a:effectLst>
            <a:outerShdw sx="999" sy="999" algn="ctr" rotWithShape="0">
              <a:srgbClr val="000000"/>
            </a:outerShdw>
          </a:effectLst>
        </p:spPr>
        <p:txBody>
          <a:bodyPr wrap="square" lIns="0" tIns="45720" rIns="0" bIns="45720" anchor="t">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buClrTx/>
              <a:buSzTx/>
              <a:buFontTx/>
            </a:pPr>
            <a:r>
              <a:rPr lang="en-US" altLang="zh-CN" sz="1200" dirty="0">
                <a:solidFill>
                  <a:schemeClr val="tx1">
                    <a:lumMod val="75000"/>
                    <a:lumOff val="25000"/>
                  </a:schemeClr>
                </a:solidFill>
                <a:latin typeface="Manrope SemiBold" charset="0"/>
                <a:ea typeface="Manrope SemiBold" charset="0"/>
                <a:cs typeface="Manrope SemiBold" charset="0"/>
                <a:sym typeface="Manrope SemiBold" charset="0"/>
              </a:rPr>
              <a:t>Their central position suggests they may be influential in the molecular mechanisms of PsA.</a:t>
            </a:r>
            <a:endParaRPr lang="en-US" altLang="zh-CN" sz="1200" dirty="0">
              <a:solidFill>
                <a:schemeClr val="tx1">
                  <a:lumMod val="75000"/>
                  <a:lumOff val="25000"/>
                </a:schemeClr>
              </a:solidFill>
              <a:latin typeface="Manrope SemiBold" charset="0"/>
              <a:ea typeface="Manrope SemiBold" charset="0"/>
              <a:cs typeface="Manrope SemiBold" charset="0"/>
              <a:sym typeface="Manrope SemiBold" charset="0"/>
            </a:endParaRPr>
          </a:p>
        </p:txBody>
      </p:sp>
      <p:sp>
        <p:nvSpPr>
          <p:cNvPr id="6" name="圆角矩形 67"/>
          <p:cNvSpPr/>
          <p:nvPr/>
        </p:nvSpPr>
        <p:spPr>
          <a:xfrm>
            <a:off x="1084938" y="3295336"/>
            <a:ext cx="594818" cy="59481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sp>
        <p:nvSpPr>
          <p:cNvPr id="7" name="文本框 22"/>
          <p:cNvSpPr txBox="1"/>
          <p:nvPr/>
        </p:nvSpPr>
        <p:spPr>
          <a:xfrm flipH="1">
            <a:off x="1927619" y="4218220"/>
            <a:ext cx="4038776" cy="645160"/>
          </a:xfrm>
          <a:prstGeom prst="rect">
            <a:avLst/>
          </a:prstGeom>
          <a:noFill/>
          <a:ln w="9525">
            <a:noFill/>
            <a:miter/>
          </a:ln>
          <a:effectLst>
            <a:outerShdw sx="999" sy="999" algn="ctr" rotWithShape="0">
              <a:srgbClr val="000000"/>
            </a:outerShdw>
          </a:effectLst>
        </p:spPr>
        <p:txBody>
          <a:bodyPr wrap="square" lIns="0" tIns="45720" rIns="0" bIns="4572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buClrTx/>
              <a:buSzTx/>
              <a:buFontTx/>
            </a:pPr>
            <a:r>
              <a:rPr lang="en-US" altLang="zh-CN" sz="1200" dirty="0">
                <a:solidFill>
                  <a:schemeClr val="tx1">
                    <a:lumMod val="75000"/>
                    <a:lumOff val="25000"/>
                  </a:schemeClr>
                </a:solidFill>
                <a:latin typeface="Manrope SemiBold" charset="0"/>
                <a:ea typeface="Manrope SemiBold" charset="0"/>
                <a:cs typeface="Manrope SemiBold" charset="0"/>
                <a:sym typeface="Manrope SemiBold" charset="0"/>
              </a:rPr>
              <a:t>The negative Log2FC values indicate that these genes are downregulated in the condition being studied. </a:t>
            </a:r>
            <a:endParaRPr lang="en-US" altLang="zh-CN" sz="1200" dirty="0">
              <a:solidFill>
                <a:schemeClr val="tx1">
                  <a:lumMod val="75000"/>
                  <a:lumOff val="25000"/>
                </a:schemeClr>
              </a:solidFill>
              <a:latin typeface="Manrope SemiBold" charset="0"/>
              <a:ea typeface="Manrope SemiBold" charset="0"/>
              <a:cs typeface="Manrope SemiBold" charset="0"/>
              <a:sym typeface="Manrope SemiBold" charset="0"/>
            </a:endParaRPr>
          </a:p>
        </p:txBody>
      </p:sp>
      <p:sp>
        <p:nvSpPr>
          <p:cNvPr id="8" name="圆角矩形 93"/>
          <p:cNvSpPr/>
          <p:nvPr/>
        </p:nvSpPr>
        <p:spPr>
          <a:xfrm>
            <a:off x="1084938" y="4277257"/>
            <a:ext cx="594818" cy="59481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sp>
        <p:nvSpPr>
          <p:cNvPr id="9" name="文本框 94"/>
          <p:cNvSpPr txBox="1"/>
          <p:nvPr/>
        </p:nvSpPr>
        <p:spPr>
          <a:xfrm flipH="1">
            <a:off x="1909204" y="4958520"/>
            <a:ext cx="4038776" cy="1198880"/>
          </a:xfrm>
          <a:prstGeom prst="rect">
            <a:avLst/>
          </a:prstGeom>
          <a:noFill/>
          <a:ln w="9525">
            <a:noFill/>
            <a:miter/>
          </a:ln>
          <a:effectLst>
            <a:outerShdw sx="999" sy="999" algn="ctr" rotWithShape="0">
              <a:srgbClr val="000000"/>
            </a:outerShdw>
          </a:effectLst>
        </p:spPr>
        <p:txBody>
          <a:bodyPr wrap="square" lIns="0" tIns="45720" rIns="0" bIns="4572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buClrTx/>
              <a:buSzTx/>
              <a:buFontTx/>
            </a:pPr>
            <a:r>
              <a:rPr lang="en-US" altLang="zh-CN" sz="1200" b="1" dirty="0">
                <a:solidFill>
                  <a:schemeClr val="tx1"/>
                </a:solidFill>
                <a:latin typeface="Manrope SemiBold" charset="0"/>
                <a:ea typeface="Manrope SemiBold" charset="0"/>
                <a:cs typeface="Manrope SemiBold" charset="0"/>
                <a:sym typeface="Manrope SemiBold" charset="0"/>
              </a:rPr>
              <a:t>Potential Drug Targets</a:t>
            </a:r>
            <a:r>
              <a:rPr lang="en-US" altLang="zh-CN" sz="1200" b="1" dirty="0">
                <a:solidFill>
                  <a:schemeClr val="tx1">
                    <a:lumMod val="75000"/>
                    <a:lumOff val="25000"/>
                  </a:schemeClr>
                </a:solidFill>
                <a:latin typeface="Manrope SemiBold" charset="0"/>
                <a:ea typeface="Manrope SemiBold" charset="0"/>
                <a:cs typeface="Manrope SemiBold" charset="0"/>
                <a:sym typeface="Manrope SemiBold" charset="0"/>
              </a:rPr>
              <a:t>:</a:t>
            </a:r>
            <a:r>
              <a:rPr lang="en-US" altLang="zh-CN" sz="1200" dirty="0">
                <a:solidFill>
                  <a:schemeClr val="tx1">
                    <a:lumMod val="75000"/>
                    <a:lumOff val="25000"/>
                  </a:schemeClr>
                </a:solidFill>
                <a:latin typeface="Manrope SemiBold" charset="0"/>
                <a:ea typeface="Manrope SemiBold" charset="0"/>
                <a:cs typeface="Manrope SemiBold" charset="0"/>
                <a:sym typeface="Manrope SemiBold" charset="0"/>
              </a:rPr>
              <a:t> Given their central role in the network and involvement in cell cycle regulation, these genes could be potential targets for therapeutic intervention.</a:t>
            </a:r>
            <a:endParaRPr lang="en-US" altLang="zh-CN" sz="1200" dirty="0">
              <a:solidFill>
                <a:schemeClr val="tx1">
                  <a:lumMod val="75000"/>
                  <a:lumOff val="25000"/>
                </a:schemeClr>
              </a:solidFill>
              <a:latin typeface="Manrope SemiBold" charset="0"/>
              <a:ea typeface="Manrope SemiBold" charset="0"/>
              <a:cs typeface="Manrope SemiBold" charset="0"/>
              <a:sym typeface="Manrope SemiBold" charset="0"/>
            </a:endParaRPr>
          </a:p>
        </p:txBody>
      </p:sp>
      <p:sp>
        <p:nvSpPr>
          <p:cNvPr id="10" name="圆角矩形 95"/>
          <p:cNvSpPr/>
          <p:nvPr/>
        </p:nvSpPr>
        <p:spPr>
          <a:xfrm>
            <a:off x="1084938" y="5270905"/>
            <a:ext cx="594818" cy="59481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sp>
        <p:nvSpPr>
          <p:cNvPr id="15" name="文本框 106"/>
          <p:cNvSpPr txBox="1"/>
          <p:nvPr/>
        </p:nvSpPr>
        <p:spPr>
          <a:xfrm flipH="1">
            <a:off x="844480" y="1387272"/>
            <a:ext cx="4234579" cy="398780"/>
          </a:xfrm>
          <a:prstGeom prst="rect">
            <a:avLst/>
          </a:prstGeom>
          <a:noFill/>
          <a:ln w="9525">
            <a:noFill/>
            <a:miter/>
          </a:ln>
          <a:effectLst>
            <a:outerShdw sx="999" sy="999" algn="ctr" rotWithShape="0">
              <a:srgbClr val="000000"/>
            </a:outerShdw>
          </a:effectLst>
        </p:spPr>
        <p:txBody>
          <a:bodyPr wrap="square" lIns="0" tIns="45720" rIns="0" bIns="4572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buClrTx/>
              <a:buSzTx/>
              <a:buFontTx/>
            </a:pPr>
            <a:r>
              <a:rPr lang="en-US" altLang="zh-CN" sz="2000" dirty="0">
                <a:solidFill>
                  <a:schemeClr val="accent2"/>
                </a:solidFill>
                <a:latin typeface="+mj-ea"/>
                <a:ea typeface="+mj-ea"/>
                <a:cs typeface="Manrope SemiBold" charset="0"/>
                <a:sym typeface="Arial" panose="020B0604020202020204" pitchFamily="34" charset="0"/>
              </a:rPr>
              <a:t>Central Players (Hub Genes):</a:t>
            </a:r>
            <a:endParaRPr lang="en-US" altLang="zh-CN" sz="2000" dirty="0">
              <a:solidFill>
                <a:schemeClr val="accent2"/>
              </a:solidFill>
              <a:latin typeface="+mj-ea"/>
              <a:ea typeface="+mj-ea"/>
              <a:cs typeface="Manrope SemiBold" charset="0"/>
              <a:sym typeface="Arial" panose="020B0604020202020204" pitchFamily="34" charset="0"/>
            </a:endParaRPr>
          </a:p>
        </p:txBody>
      </p:sp>
      <p:sp>
        <p:nvSpPr>
          <p:cNvPr id="16" name="文本框 22"/>
          <p:cNvSpPr txBox="1"/>
          <p:nvPr/>
        </p:nvSpPr>
        <p:spPr>
          <a:xfrm flipH="1">
            <a:off x="859293" y="1782823"/>
            <a:ext cx="5320026" cy="922020"/>
          </a:xfrm>
          <a:prstGeom prst="rect">
            <a:avLst/>
          </a:prstGeom>
          <a:noFill/>
          <a:ln w="9525">
            <a:noFill/>
            <a:miter/>
          </a:ln>
          <a:effectLst>
            <a:outerShdw sx="999" sy="999" algn="ctr" rotWithShape="0">
              <a:srgbClr val="000000"/>
            </a:outerShdw>
          </a:effectLst>
        </p:spPr>
        <p:txBody>
          <a:bodyPr wrap="square" lIns="0" tIns="45720" rIns="0" bIns="4572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lnSpc>
                <a:spcPct val="150000"/>
              </a:lnSpc>
              <a:buClrTx/>
              <a:buSzTx/>
              <a:buFontTx/>
            </a:pPr>
            <a:r>
              <a:rPr lang="en-US" altLang="zh-CN" sz="1200" dirty="0">
                <a:solidFill>
                  <a:schemeClr val="tx1">
                    <a:lumMod val="75000"/>
                    <a:lumOff val="25000"/>
                  </a:schemeClr>
                </a:solidFill>
                <a:latin typeface="Manrope SemiBold" charset="0"/>
                <a:ea typeface="Manrope SemiBold" charset="0"/>
                <a:cs typeface="Manrope SemiBold" charset="0"/>
                <a:sym typeface="Manrope SemiBold" charset="0"/>
              </a:rPr>
              <a:t>The high MCC scores of these genes indicate their central role in the PPI network related to Psoriatic Arthritis (PsA). Their central position suggests significant influence on the molecular mechanisms of PsA.</a:t>
            </a:r>
            <a:endParaRPr lang="en-US" altLang="zh-CN" sz="1200" dirty="0">
              <a:solidFill>
                <a:schemeClr val="tx1">
                  <a:lumMod val="75000"/>
                  <a:lumOff val="25000"/>
                </a:schemeClr>
              </a:solidFill>
              <a:latin typeface="Manrope SemiBold" charset="0"/>
              <a:ea typeface="Manrope SemiBold" charset="0"/>
              <a:cs typeface="Manrope SemiBold" charset="0"/>
              <a:sym typeface="Manrope SemiBold" charset="0"/>
            </a:endParaRPr>
          </a:p>
        </p:txBody>
      </p:sp>
      <p:sp>
        <p:nvSpPr>
          <p:cNvPr id="17" name="Oval 19"/>
          <p:cNvSpPr/>
          <p:nvPr/>
        </p:nvSpPr>
        <p:spPr>
          <a:xfrm>
            <a:off x="1268232" y="3471900"/>
            <a:ext cx="228232" cy="241691"/>
          </a:xfrm>
          <a:custGeom>
            <a:avLst/>
            <a:gdLst>
              <a:gd name="T0" fmla="*/ 7776 w 10880"/>
              <a:gd name="T1" fmla="*/ 9792 h 11520"/>
              <a:gd name="T2" fmla="*/ 7232 w 10880"/>
              <a:gd name="T3" fmla="*/ 8800 h 11520"/>
              <a:gd name="T4" fmla="*/ 8000 w 10880"/>
              <a:gd name="T5" fmla="*/ 9120 h 11520"/>
              <a:gd name="T6" fmla="*/ 9408 w 10880"/>
              <a:gd name="T7" fmla="*/ 8160 h 11520"/>
              <a:gd name="T8" fmla="*/ 8224 w 10880"/>
              <a:gd name="T9" fmla="*/ 9792 h 11520"/>
              <a:gd name="T10" fmla="*/ 8000 w 10880"/>
              <a:gd name="T11" fmla="*/ 4480 h 11520"/>
              <a:gd name="T12" fmla="*/ 1920 w 10880"/>
              <a:gd name="T13" fmla="*/ 4800 h 11520"/>
              <a:gd name="T14" fmla="*/ 8000 w 10880"/>
              <a:gd name="T15" fmla="*/ 5120 h 11520"/>
              <a:gd name="T16" fmla="*/ 8000 w 10880"/>
              <a:gd name="T17" fmla="*/ 4480 h 11520"/>
              <a:gd name="T18" fmla="*/ 2240 w 10880"/>
              <a:gd name="T19" fmla="*/ 6400 h 11520"/>
              <a:gd name="T20" fmla="*/ 2240 w 10880"/>
              <a:gd name="T21" fmla="*/ 7040 h 11520"/>
              <a:gd name="T22" fmla="*/ 4480 w 10880"/>
              <a:gd name="T23" fmla="*/ 6720 h 11520"/>
              <a:gd name="T24" fmla="*/ 4160 w 10880"/>
              <a:gd name="T25" fmla="*/ 8320 h 11520"/>
              <a:gd name="T26" fmla="*/ 1920 w 10880"/>
              <a:gd name="T27" fmla="*/ 8640 h 11520"/>
              <a:gd name="T28" fmla="*/ 4160 w 10880"/>
              <a:gd name="T29" fmla="*/ 8960 h 11520"/>
              <a:gd name="T30" fmla="*/ 4160 w 10880"/>
              <a:gd name="T31" fmla="*/ 8320 h 11520"/>
              <a:gd name="T32" fmla="*/ 2240 w 10880"/>
              <a:gd name="T33" fmla="*/ 2560 h 11520"/>
              <a:gd name="T34" fmla="*/ 2240 w 10880"/>
              <a:gd name="T35" fmla="*/ 3200 h 11520"/>
              <a:gd name="T36" fmla="*/ 8320 w 10880"/>
              <a:gd name="T37" fmla="*/ 2880 h 11520"/>
              <a:gd name="T38" fmla="*/ 9920 w 10880"/>
              <a:gd name="T39" fmla="*/ 0 h 11520"/>
              <a:gd name="T40" fmla="*/ 0 w 10880"/>
              <a:gd name="T41" fmla="*/ 320 h 11520"/>
              <a:gd name="T42" fmla="*/ 320 w 10880"/>
              <a:gd name="T43" fmla="*/ 11520 h 11520"/>
              <a:gd name="T44" fmla="*/ 5440 w 10880"/>
              <a:gd name="T45" fmla="*/ 11200 h 11520"/>
              <a:gd name="T46" fmla="*/ 640 w 10880"/>
              <a:gd name="T47" fmla="*/ 10880 h 11520"/>
              <a:gd name="T48" fmla="*/ 9600 w 10880"/>
              <a:gd name="T49" fmla="*/ 640 h 11520"/>
              <a:gd name="T50" fmla="*/ 9920 w 10880"/>
              <a:gd name="T51" fmla="*/ 5760 h 11520"/>
              <a:gd name="T52" fmla="*/ 10240 w 10880"/>
              <a:gd name="T53" fmla="*/ 320 h 11520"/>
              <a:gd name="T54" fmla="*/ 8320 w 10880"/>
              <a:gd name="T55" fmla="*/ 7040 h 11520"/>
              <a:gd name="T56" fmla="*/ 8320 w 10880"/>
              <a:gd name="T57" fmla="*/ 10880 h 11520"/>
              <a:gd name="T58" fmla="*/ 8320 w 10880"/>
              <a:gd name="T59" fmla="*/ 7040 h 11520"/>
              <a:gd name="T60" fmla="*/ 5760 w 10880"/>
              <a:gd name="T61" fmla="*/ 8960 h 11520"/>
              <a:gd name="T62" fmla="*/ 10880 w 10880"/>
              <a:gd name="T63" fmla="*/ 8960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880" h="11520">
                <a:moveTo>
                  <a:pt x="8000" y="9888"/>
                </a:moveTo>
                <a:cubicBezTo>
                  <a:pt x="7904" y="9888"/>
                  <a:pt x="7840" y="9856"/>
                  <a:pt x="7776" y="9792"/>
                </a:cubicBezTo>
                <a:lnTo>
                  <a:pt x="7232" y="9248"/>
                </a:lnTo>
                <a:cubicBezTo>
                  <a:pt x="7104" y="9120"/>
                  <a:pt x="7104" y="8928"/>
                  <a:pt x="7232" y="8800"/>
                </a:cubicBezTo>
                <a:cubicBezTo>
                  <a:pt x="7360" y="8672"/>
                  <a:pt x="7552" y="8672"/>
                  <a:pt x="7680" y="8800"/>
                </a:cubicBezTo>
                <a:lnTo>
                  <a:pt x="8000" y="9120"/>
                </a:lnTo>
                <a:lnTo>
                  <a:pt x="8960" y="8160"/>
                </a:lnTo>
                <a:cubicBezTo>
                  <a:pt x="9088" y="8032"/>
                  <a:pt x="9280" y="8032"/>
                  <a:pt x="9408" y="8160"/>
                </a:cubicBezTo>
                <a:cubicBezTo>
                  <a:pt x="9536" y="8288"/>
                  <a:pt x="9536" y="8480"/>
                  <a:pt x="9408" y="8608"/>
                </a:cubicBezTo>
                <a:lnTo>
                  <a:pt x="8224" y="9792"/>
                </a:lnTo>
                <a:cubicBezTo>
                  <a:pt x="8160" y="9856"/>
                  <a:pt x="8096" y="9888"/>
                  <a:pt x="8000" y="9888"/>
                </a:cubicBezTo>
                <a:close/>
                <a:moveTo>
                  <a:pt x="8000" y="4480"/>
                </a:moveTo>
                <a:lnTo>
                  <a:pt x="2240" y="4480"/>
                </a:lnTo>
                <a:cubicBezTo>
                  <a:pt x="2080" y="4480"/>
                  <a:pt x="1920" y="4640"/>
                  <a:pt x="1920" y="4800"/>
                </a:cubicBezTo>
                <a:cubicBezTo>
                  <a:pt x="1920" y="4960"/>
                  <a:pt x="2080" y="5120"/>
                  <a:pt x="2240" y="5120"/>
                </a:cubicBezTo>
                <a:lnTo>
                  <a:pt x="8000" y="5120"/>
                </a:lnTo>
                <a:cubicBezTo>
                  <a:pt x="8160" y="5120"/>
                  <a:pt x="8320" y="4960"/>
                  <a:pt x="8320" y="4800"/>
                </a:cubicBezTo>
                <a:cubicBezTo>
                  <a:pt x="8320" y="4640"/>
                  <a:pt x="8160" y="4480"/>
                  <a:pt x="8000" y="4480"/>
                </a:cubicBezTo>
                <a:close/>
                <a:moveTo>
                  <a:pt x="4160" y="6400"/>
                </a:moveTo>
                <a:lnTo>
                  <a:pt x="2240" y="6400"/>
                </a:lnTo>
                <a:cubicBezTo>
                  <a:pt x="2080" y="6400"/>
                  <a:pt x="1920" y="6528"/>
                  <a:pt x="1920" y="6720"/>
                </a:cubicBezTo>
                <a:cubicBezTo>
                  <a:pt x="1920" y="6880"/>
                  <a:pt x="2080" y="7040"/>
                  <a:pt x="2240" y="7040"/>
                </a:cubicBezTo>
                <a:lnTo>
                  <a:pt x="4160" y="7040"/>
                </a:lnTo>
                <a:cubicBezTo>
                  <a:pt x="4352" y="7040"/>
                  <a:pt x="4480" y="6880"/>
                  <a:pt x="4480" y="6720"/>
                </a:cubicBezTo>
                <a:cubicBezTo>
                  <a:pt x="4480" y="6528"/>
                  <a:pt x="4352" y="6400"/>
                  <a:pt x="4160" y="6400"/>
                </a:cubicBezTo>
                <a:close/>
                <a:moveTo>
                  <a:pt x="4160" y="8320"/>
                </a:moveTo>
                <a:lnTo>
                  <a:pt x="2240" y="8320"/>
                </a:lnTo>
                <a:cubicBezTo>
                  <a:pt x="2080" y="8320"/>
                  <a:pt x="1920" y="8448"/>
                  <a:pt x="1920" y="8640"/>
                </a:cubicBezTo>
                <a:cubicBezTo>
                  <a:pt x="1920" y="8800"/>
                  <a:pt x="2080" y="8960"/>
                  <a:pt x="2240" y="8960"/>
                </a:cubicBezTo>
                <a:lnTo>
                  <a:pt x="4160" y="8960"/>
                </a:lnTo>
                <a:cubicBezTo>
                  <a:pt x="4320" y="8960"/>
                  <a:pt x="4480" y="8800"/>
                  <a:pt x="4480" y="8640"/>
                </a:cubicBezTo>
                <a:cubicBezTo>
                  <a:pt x="4480" y="8448"/>
                  <a:pt x="4320" y="8320"/>
                  <a:pt x="4160" y="8320"/>
                </a:cubicBezTo>
                <a:close/>
                <a:moveTo>
                  <a:pt x="8000" y="2560"/>
                </a:moveTo>
                <a:lnTo>
                  <a:pt x="2240" y="2560"/>
                </a:lnTo>
                <a:cubicBezTo>
                  <a:pt x="2080" y="2560"/>
                  <a:pt x="1920" y="2720"/>
                  <a:pt x="1920" y="2880"/>
                </a:cubicBezTo>
                <a:cubicBezTo>
                  <a:pt x="1920" y="3040"/>
                  <a:pt x="2080" y="3200"/>
                  <a:pt x="2240" y="3200"/>
                </a:cubicBezTo>
                <a:lnTo>
                  <a:pt x="8000" y="3200"/>
                </a:lnTo>
                <a:cubicBezTo>
                  <a:pt x="8160" y="3200"/>
                  <a:pt x="8320" y="3040"/>
                  <a:pt x="8320" y="2880"/>
                </a:cubicBezTo>
                <a:cubicBezTo>
                  <a:pt x="8320" y="2720"/>
                  <a:pt x="8160" y="2560"/>
                  <a:pt x="8000" y="2560"/>
                </a:cubicBezTo>
                <a:close/>
                <a:moveTo>
                  <a:pt x="9920" y="0"/>
                </a:moveTo>
                <a:lnTo>
                  <a:pt x="320" y="0"/>
                </a:lnTo>
                <a:cubicBezTo>
                  <a:pt x="160" y="0"/>
                  <a:pt x="0" y="160"/>
                  <a:pt x="0" y="320"/>
                </a:cubicBezTo>
                <a:lnTo>
                  <a:pt x="0" y="11200"/>
                </a:lnTo>
                <a:cubicBezTo>
                  <a:pt x="0" y="11360"/>
                  <a:pt x="160" y="11520"/>
                  <a:pt x="320" y="11520"/>
                </a:cubicBezTo>
                <a:lnTo>
                  <a:pt x="5120" y="11520"/>
                </a:lnTo>
                <a:cubicBezTo>
                  <a:pt x="5312" y="11520"/>
                  <a:pt x="5440" y="11392"/>
                  <a:pt x="5440" y="11200"/>
                </a:cubicBezTo>
                <a:cubicBezTo>
                  <a:pt x="5440" y="11008"/>
                  <a:pt x="5312" y="10880"/>
                  <a:pt x="5120" y="10880"/>
                </a:cubicBezTo>
                <a:lnTo>
                  <a:pt x="640" y="10880"/>
                </a:lnTo>
                <a:lnTo>
                  <a:pt x="640" y="640"/>
                </a:lnTo>
                <a:lnTo>
                  <a:pt x="9600" y="640"/>
                </a:lnTo>
                <a:lnTo>
                  <a:pt x="9600" y="5440"/>
                </a:lnTo>
                <a:cubicBezTo>
                  <a:pt x="9600" y="5632"/>
                  <a:pt x="9728" y="5760"/>
                  <a:pt x="9920" y="5760"/>
                </a:cubicBezTo>
                <a:cubicBezTo>
                  <a:pt x="10112" y="5760"/>
                  <a:pt x="10240" y="5632"/>
                  <a:pt x="10240" y="5440"/>
                </a:cubicBezTo>
                <a:lnTo>
                  <a:pt x="10240" y="320"/>
                </a:lnTo>
                <a:cubicBezTo>
                  <a:pt x="10240" y="160"/>
                  <a:pt x="10080" y="0"/>
                  <a:pt x="9920" y="0"/>
                </a:cubicBezTo>
                <a:close/>
                <a:moveTo>
                  <a:pt x="8320" y="7040"/>
                </a:moveTo>
                <a:cubicBezTo>
                  <a:pt x="9376" y="7040"/>
                  <a:pt x="10240" y="7904"/>
                  <a:pt x="10240" y="8960"/>
                </a:cubicBezTo>
                <a:cubicBezTo>
                  <a:pt x="10240" y="10016"/>
                  <a:pt x="9376" y="10880"/>
                  <a:pt x="8320" y="10880"/>
                </a:cubicBezTo>
                <a:cubicBezTo>
                  <a:pt x="7264" y="10880"/>
                  <a:pt x="6400" y="10016"/>
                  <a:pt x="6400" y="8960"/>
                </a:cubicBezTo>
                <a:cubicBezTo>
                  <a:pt x="6400" y="7904"/>
                  <a:pt x="7264" y="7040"/>
                  <a:pt x="8320" y="7040"/>
                </a:cubicBezTo>
                <a:close/>
                <a:moveTo>
                  <a:pt x="8320" y="6400"/>
                </a:moveTo>
                <a:cubicBezTo>
                  <a:pt x="6912" y="6400"/>
                  <a:pt x="5760" y="7552"/>
                  <a:pt x="5760" y="8960"/>
                </a:cubicBezTo>
                <a:cubicBezTo>
                  <a:pt x="5760" y="10368"/>
                  <a:pt x="6912" y="11520"/>
                  <a:pt x="8320" y="11520"/>
                </a:cubicBezTo>
                <a:cubicBezTo>
                  <a:pt x="9728" y="11520"/>
                  <a:pt x="10880" y="10368"/>
                  <a:pt x="10880" y="8960"/>
                </a:cubicBezTo>
                <a:cubicBezTo>
                  <a:pt x="10880" y="7552"/>
                  <a:pt x="9728" y="6400"/>
                  <a:pt x="8320" y="64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18" name="Oval 21"/>
          <p:cNvSpPr/>
          <p:nvPr/>
        </p:nvSpPr>
        <p:spPr>
          <a:xfrm>
            <a:off x="1261502" y="4455249"/>
            <a:ext cx="241691" cy="238835"/>
          </a:xfrm>
          <a:custGeom>
            <a:avLst/>
            <a:gdLst>
              <a:gd name="connsiteX0" fmla="*/ 118248 w 533352"/>
              <a:gd name="connsiteY0" fmla="*/ 354839 h 527051"/>
              <a:gd name="connsiteX1" fmla="*/ 327059 w 533352"/>
              <a:gd name="connsiteY1" fmla="*/ 354839 h 527051"/>
              <a:gd name="connsiteX2" fmla="*/ 343630 w 533352"/>
              <a:gd name="connsiteY2" fmla="*/ 371505 h 527051"/>
              <a:gd name="connsiteX3" fmla="*/ 326963 w 533352"/>
              <a:gd name="connsiteY3" fmla="*/ 388171 h 527051"/>
              <a:gd name="connsiteX4" fmla="*/ 118248 w 533352"/>
              <a:gd name="connsiteY4" fmla="*/ 388171 h 527051"/>
              <a:gd name="connsiteX5" fmla="*/ 101581 w 533352"/>
              <a:gd name="connsiteY5" fmla="*/ 371505 h 527051"/>
              <a:gd name="connsiteX6" fmla="*/ 118248 w 533352"/>
              <a:gd name="connsiteY6" fmla="*/ 354839 h 527051"/>
              <a:gd name="connsiteX7" fmla="*/ 118248 w 533352"/>
              <a:gd name="connsiteY7" fmla="*/ 253841 h 527051"/>
              <a:gd name="connsiteX8" fmla="*/ 327059 w 533352"/>
              <a:gd name="connsiteY8" fmla="*/ 253841 h 527051"/>
              <a:gd name="connsiteX9" fmla="*/ 343630 w 533352"/>
              <a:gd name="connsiteY9" fmla="*/ 270508 h 527051"/>
              <a:gd name="connsiteX10" fmla="*/ 326963 w 533352"/>
              <a:gd name="connsiteY10" fmla="*/ 287174 h 527051"/>
              <a:gd name="connsiteX11" fmla="*/ 118248 w 533352"/>
              <a:gd name="connsiteY11" fmla="*/ 287174 h 527051"/>
              <a:gd name="connsiteX12" fmla="*/ 101581 w 533352"/>
              <a:gd name="connsiteY12" fmla="*/ 270508 h 527051"/>
              <a:gd name="connsiteX13" fmla="*/ 118248 w 533352"/>
              <a:gd name="connsiteY13" fmla="*/ 253841 h 527051"/>
              <a:gd name="connsiteX14" fmla="*/ 445294 w 533352"/>
              <a:gd name="connsiteY14" fmla="*/ 145157 h 527051"/>
              <a:gd name="connsiteX15" fmla="*/ 445294 w 533352"/>
              <a:gd name="connsiteY15" fmla="*/ 429375 h 527051"/>
              <a:gd name="connsiteX16" fmla="*/ 420957 w 533352"/>
              <a:gd name="connsiteY16" fmla="*/ 493857 h 527051"/>
              <a:gd name="connsiteX17" fmla="*/ 458581 w 533352"/>
              <a:gd name="connsiteY17" fmla="*/ 493857 h 527051"/>
              <a:gd name="connsiteX18" fmla="*/ 500063 w 533352"/>
              <a:gd name="connsiteY18" fmla="*/ 452377 h 527051"/>
              <a:gd name="connsiteX19" fmla="*/ 500063 w 533352"/>
              <a:gd name="connsiteY19" fmla="*/ 163587 h 527051"/>
              <a:gd name="connsiteX20" fmla="*/ 481584 w 533352"/>
              <a:gd name="connsiteY20" fmla="*/ 145157 h 527051"/>
              <a:gd name="connsiteX21" fmla="*/ 118248 w 533352"/>
              <a:gd name="connsiteY21" fmla="*/ 139178 h 527051"/>
              <a:gd name="connsiteX22" fmla="*/ 327059 w 533352"/>
              <a:gd name="connsiteY22" fmla="*/ 139178 h 527051"/>
              <a:gd name="connsiteX23" fmla="*/ 343630 w 533352"/>
              <a:gd name="connsiteY23" fmla="*/ 155844 h 527051"/>
              <a:gd name="connsiteX24" fmla="*/ 326963 w 533352"/>
              <a:gd name="connsiteY24" fmla="*/ 172510 h 527051"/>
              <a:gd name="connsiteX25" fmla="*/ 118248 w 533352"/>
              <a:gd name="connsiteY25" fmla="*/ 172510 h 527051"/>
              <a:gd name="connsiteX26" fmla="*/ 101581 w 533352"/>
              <a:gd name="connsiteY26" fmla="*/ 155844 h 527051"/>
              <a:gd name="connsiteX27" fmla="*/ 118248 w 533352"/>
              <a:gd name="connsiteY27" fmla="*/ 139178 h 527051"/>
              <a:gd name="connsiteX28" fmla="*/ 75628 w 533352"/>
              <a:gd name="connsiteY28" fmla="*/ 33384 h 527051"/>
              <a:gd name="connsiteX29" fmla="*/ 33337 w 533352"/>
              <a:gd name="connsiteY29" fmla="*/ 75674 h 527051"/>
              <a:gd name="connsiteX30" fmla="*/ 33337 w 533352"/>
              <a:gd name="connsiteY30" fmla="*/ 426279 h 527051"/>
              <a:gd name="connsiteX31" fmla="*/ 100870 w 533352"/>
              <a:gd name="connsiteY31" fmla="*/ 493810 h 527051"/>
              <a:gd name="connsiteX32" fmla="*/ 338757 w 533352"/>
              <a:gd name="connsiteY32" fmla="*/ 493810 h 527051"/>
              <a:gd name="connsiteX33" fmla="*/ 338757 w 533352"/>
              <a:gd name="connsiteY33" fmla="*/ 493857 h 527051"/>
              <a:gd name="connsiteX34" fmla="*/ 347520 w 533352"/>
              <a:gd name="connsiteY34" fmla="*/ 493857 h 527051"/>
              <a:gd name="connsiteX35" fmla="*/ 411956 w 533352"/>
              <a:gd name="connsiteY35" fmla="*/ 429470 h 527051"/>
              <a:gd name="connsiteX36" fmla="*/ 411956 w 533352"/>
              <a:gd name="connsiteY36" fmla="*/ 75674 h 527051"/>
              <a:gd name="connsiteX37" fmla="*/ 369713 w 533352"/>
              <a:gd name="connsiteY37" fmla="*/ 33384 h 527051"/>
              <a:gd name="connsiteX38" fmla="*/ 75628 w 533352"/>
              <a:gd name="connsiteY38" fmla="*/ 0 h 527051"/>
              <a:gd name="connsiteX39" fmla="*/ 369713 w 533352"/>
              <a:gd name="connsiteY39" fmla="*/ 0 h 527051"/>
              <a:gd name="connsiteX40" fmla="*/ 445294 w 533352"/>
              <a:gd name="connsiteY40" fmla="*/ 75626 h 527051"/>
              <a:gd name="connsiteX41" fmla="*/ 445294 w 533352"/>
              <a:gd name="connsiteY41" fmla="*/ 111820 h 527051"/>
              <a:gd name="connsiteX42" fmla="*/ 481632 w 533352"/>
              <a:gd name="connsiteY42" fmla="*/ 111820 h 527051"/>
              <a:gd name="connsiteX43" fmla="*/ 533352 w 533352"/>
              <a:gd name="connsiteY43" fmla="*/ 163587 h 527051"/>
              <a:gd name="connsiteX44" fmla="*/ 533352 w 533352"/>
              <a:gd name="connsiteY44" fmla="*/ 452282 h 527051"/>
              <a:gd name="connsiteX45" fmla="*/ 458581 w 533352"/>
              <a:gd name="connsiteY45" fmla="*/ 527051 h 527051"/>
              <a:gd name="connsiteX46" fmla="*/ 100774 w 533352"/>
              <a:gd name="connsiteY46" fmla="*/ 527051 h 527051"/>
              <a:gd name="connsiteX47" fmla="*/ 0 w 533352"/>
              <a:gd name="connsiteY47" fmla="*/ 426279 h 527051"/>
              <a:gd name="connsiteX48" fmla="*/ 0 w 533352"/>
              <a:gd name="connsiteY48" fmla="*/ 75626 h 527051"/>
              <a:gd name="connsiteX49" fmla="*/ 75628 w 533352"/>
              <a:gd name="connsiteY49" fmla="*/ 0 h 52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533352" h="527051">
                <a:moveTo>
                  <a:pt x="118248" y="354839"/>
                </a:moveTo>
                <a:lnTo>
                  <a:pt x="327059" y="354839"/>
                </a:lnTo>
                <a:cubicBezTo>
                  <a:pt x="336201" y="354839"/>
                  <a:pt x="343630" y="362267"/>
                  <a:pt x="343630" y="371505"/>
                </a:cubicBezTo>
                <a:cubicBezTo>
                  <a:pt x="343630" y="380743"/>
                  <a:pt x="336201" y="388171"/>
                  <a:pt x="326963" y="388171"/>
                </a:cubicBezTo>
                <a:lnTo>
                  <a:pt x="118248" y="388171"/>
                </a:lnTo>
                <a:cubicBezTo>
                  <a:pt x="109010" y="388171"/>
                  <a:pt x="101581" y="380743"/>
                  <a:pt x="101581" y="371505"/>
                </a:cubicBezTo>
                <a:cubicBezTo>
                  <a:pt x="101581" y="362267"/>
                  <a:pt x="109010" y="354839"/>
                  <a:pt x="118248" y="354839"/>
                </a:cubicBezTo>
                <a:close/>
                <a:moveTo>
                  <a:pt x="118248" y="253841"/>
                </a:moveTo>
                <a:lnTo>
                  <a:pt x="327059" y="253841"/>
                </a:lnTo>
                <a:cubicBezTo>
                  <a:pt x="336201" y="253841"/>
                  <a:pt x="343630" y="261270"/>
                  <a:pt x="343630" y="270508"/>
                </a:cubicBezTo>
                <a:cubicBezTo>
                  <a:pt x="343630" y="279745"/>
                  <a:pt x="336201" y="287174"/>
                  <a:pt x="326963" y="287174"/>
                </a:cubicBezTo>
                <a:lnTo>
                  <a:pt x="118248" y="287174"/>
                </a:lnTo>
                <a:cubicBezTo>
                  <a:pt x="109010" y="287174"/>
                  <a:pt x="101581" y="279745"/>
                  <a:pt x="101581" y="270508"/>
                </a:cubicBezTo>
                <a:cubicBezTo>
                  <a:pt x="101581" y="261270"/>
                  <a:pt x="109010" y="253841"/>
                  <a:pt x="118248" y="253841"/>
                </a:cubicBezTo>
                <a:close/>
                <a:moveTo>
                  <a:pt x="445294" y="145157"/>
                </a:moveTo>
                <a:lnTo>
                  <a:pt x="445294" y="429375"/>
                </a:lnTo>
                <a:cubicBezTo>
                  <a:pt x="445294" y="454092"/>
                  <a:pt x="436055" y="476618"/>
                  <a:pt x="420957" y="493857"/>
                </a:cubicBezTo>
                <a:lnTo>
                  <a:pt x="458581" y="493857"/>
                </a:lnTo>
                <a:cubicBezTo>
                  <a:pt x="481441" y="493857"/>
                  <a:pt x="500063" y="475236"/>
                  <a:pt x="500063" y="452377"/>
                </a:cubicBezTo>
                <a:lnTo>
                  <a:pt x="500063" y="163587"/>
                </a:lnTo>
                <a:cubicBezTo>
                  <a:pt x="500063" y="153396"/>
                  <a:pt x="491776" y="145157"/>
                  <a:pt x="481584" y="145157"/>
                </a:cubicBezTo>
                <a:close/>
                <a:moveTo>
                  <a:pt x="118248" y="139178"/>
                </a:moveTo>
                <a:lnTo>
                  <a:pt x="327059" y="139178"/>
                </a:lnTo>
                <a:cubicBezTo>
                  <a:pt x="336201" y="139178"/>
                  <a:pt x="343630" y="146606"/>
                  <a:pt x="343630" y="155844"/>
                </a:cubicBezTo>
                <a:cubicBezTo>
                  <a:pt x="343630" y="165082"/>
                  <a:pt x="336201" y="172510"/>
                  <a:pt x="326963" y="172510"/>
                </a:cubicBezTo>
                <a:lnTo>
                  <a:pt x="118248" y="172510"/>
                </a:lnTo>
                <a:cubicBezTo>
                  <a:pt x="109010" y="172510"/>
                  <a:pt x="101581" y="165082"/>
                  <a:pt x="101581" y="155844"/>
                </a:cubicBezTo>
                <a:cubicBezTo>
                  <a:pt x="101581" y="146606"/>
                  <a:pt x="109010" y="139178"/>
                  <a:pt x="118248" y="139178"/>
                </a:cubicBezTo>
                <a:close/>
                <a:moveTo>
                  <a:pt x="75628" y="33384"/>
                </a:moveTo>
                <a:cubicBezTo>
                  <a:pt x="52292" y="33384"/>
                  <a:pt x="33337" y="52386"/>
                  <a:pt x="33337" y="75674"/>
                </a:cubicBezTo>
                <a:lnTo>
                  <a:pt x="33337" y="426279"/>
                </a:lnTo>
                <a:cubicBezTo>
                  <a:pt x="33337" y="463521"/>
                  <a:pt x="63627" y="493810"/>
                  <a:pt x="100870" y="493810"/>
                </a:cubicBezTo>
                <a:lnTo>
                  <a:pt x="338757" y="493810"/>
                </a:lnTo>
                <a:lnTo>
                  <a:pt x="338757" y="493857"/>
                </a:lnTo>
                <a:lnTo>
                  <a:pt x="347520" y="493857"/>
                </a:lnTo>
                <a:cubicBezTo>
                  <a:pt x="383096" y="493857"/>
                  <a:pt x="411956" y="464997"/>
                  <a:pt x="411956" y="429470"/>
                </a:cubicBezTo>
                <a:lnTo>
                  <a:pt x="411956" y="75674"/>
                </a:lnTo>
                <a:cubicBezTo>
                  <a:pt x="411956" y="52338"/>
                  <a:pt x="393049" y="33384"/>
                  <a:pt x="369713" y="33384"/>
                </a:cubicBezTo>
                <a:close/>
                <a:moveTo>
                  <a:pt x="75628" y="0"/>
                </a:moveTo>
                <a:lnTo>
                  <a:pt x="369713" y="0"/>
                </a:lnTo>
                <a:cubicBezTo>
                  <a:pt x="411385" y="0"/>
                  <a:pt x="445294" y="33908"/>
                  <a:pt x="445294" y="75626"/>
                </a:cubicBezTo>
                <a:lnTo>
                  <a:pt x="445294" y="111820"/>
                </a:lnTo>
                <a:lnTo>
                  <a:pt x="481632" y="111820"/>
                </a:lnTo>
                <a:cubicBezTo>
                  <a:pt x="510207" y="111820"/>
                  <a:pt x="533400" y="135013"/>
                  <a:pt x="533352" y="163587"/>
                </a:cubicBezTo>
                <a:lnTo>
                  <a:pt x="533352" y="452282"/>
                </a:lnTo>
                <a:cubicBezTo>
                  <a:pt x="533352" y="493524"/>
                  <a:pt x="499824" y="527051"/>
                  <a:pt x="458581" y="527051"/>
                </a:cubicBezTo>
                <a:lnTo>
                  <a:pt x="100774" y="527051"/>
                </a:lnTo>
                <a:cubicBezTo>
                  <a:pt x="45244" y="527051"/>
                  <a:pt x="0" y="481904"/>
                  <a:pt x="0" y="426279"/>
                </a:cubicBezTo>
                <a:lnTo>
                  <a:pt x="0" y="75626"/>
                </a:lnTo>
                <a:cubicBezTo>
                  <a:pt x="0" y="33908"/>
                  <a:pt x="33957" y="0"/>
                  <a:pt x="756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19" name="Oval 22"/>
          <p:cNvSpPr/>
          <p:nvPr/>
        </p:nvSpPr>
        <p:spPr>
          <a:xfrm>
            <a:off x="1261502" y="5447469"/>
            <a:ext cx="241691" cy="241691"/>
          </a:xfrm>
          <a:custGeom>
            <a:avLst/>
            <a:gdLst>
              <a:gd name="T0" fmla="*/ 10880 w 12800"/>
              <a:gd name="T1" fmla="*/ 720 h 12800"/>
              <a:gd name="T2" fmla="*/ 6400 w 12800"/>
              <a:gd name="T3" fmla="*/ 0 h 12800"/>
              <a:gd name="T4" fmla="*/ 1920 w 12800"/>
              <a:gd name="T5" fmla="*/ 720 h 12800"/>
              <a:gd name="T6" fmla="*/ 0 w 12800"/>
              <a:gd name="T7" fmla="*/ 2720 h 12800"/>
              <a:gd name="T8" fmla="*/ 0 w 12800"/>
              <a:gd name="T9" fmla="*/ 10160 h 12800"/>
              <a:gd name="T10" fmla="*/ 1920 w 12800"/>
              <a:gd name="T11" fmla="*/ 12080 h 12800"/>
              <a:gd name="T12" fmla="*/ 6400 w 12800"/>
              <a:gd name="T13" fmla="*/ 12800 h 12800"/>
              <a:gd name="T14" fmla="*/ 10880 w 12800"/>
              <a:gd name="T15" fmla="*/ 12080 h 12800"/>
              <a:gd name="T16" fmla="*/ 12800 w 12800"/>
              <a:gd name="T17" fmla="*/ 10160 h 12800"/>
              <a:gd name="T18" fmla="*/ 12800 w 12800"/>
              <a:gd name="T19" fmla="*/ 2720 h 12800"/>
              <a:gd name="T20" fmla="*/ 10880 w 12800"/>
              <a:gd name="T21" fmla="*/ 720 h 12800"/>
              <a:gd name="T22" fmla="*/ 10160 w 12800"/>
              <a:gd name="T23" fmla="*/ 4000 h 12800"/>
              <a:gd name="T24" fmla="*/ 6400 w 12800"/>
              <a:gd name="T25" fmla="*/ 4560 h 12800"/>
              <a:gd name="T26" fmla="*/ 2640 w 12800"/>
              <a:gd name="T27" fmla="*/ 4000 h 12800"/>
              <a:gd name="T28" fmla="*/ 880 w 12800"/>
              <a:gd name="T29" fmla="*/ 2720 h 12800"/>
              <a:gd name="T30" fmla="*/ 2640 w 12800"/>
              <a:gd name="T31" fmla="*/ 1360 h 12800"/>
              <a:gd name="T32" fmla="*/ 6400 w 12800"/>
              <a:gd name="T33" fmla="*/ 800 h 12800"/>
              <a:gd name="T34" fmla="*/ 10160 w 12800"/>
              <a:gd name="T35" fmla="*/ 1360 h 12800"/>
              <a:gd name="T36" fmla="*/ 11920 w 12800"/>
              <a:gd name="T37" fmla="*/ 2720 h 12800"/>
              <a:gd name="T38" fmla="*/ 10160 w 12800"/>
              <a:gd name="T39" fmla="*/ 4000 h 12800"/>
              <a:gd name="T40" fmla="*/ 10240 w 12800"/>
              <a:gd name="T41" fmla="*/ 6320 h 12800"/>
              <a:gd name="T42" fmla="*/ 6400 w 12800"/>
              <a:gd name="T43" fmla="*/ 6880 h 12800"/>
              <a:gd name="T44" fmla="*/ 2560 w 12800"/>
              <a:gd name="T45" fmla="*/ 6320 h 12800"/>
              <a:gd name="T46" fmla="*/ 800 w 12800"/>
              <a:gd name="T47" fmla="*/ 4960 h 12800"/>
              <a:gd name="T48" fmla="*/ 800 w 12800"/>
              <a:gd name="T49" fmla="*/ 4080 h 12800"/>
              <a:gd name="T50" fmla="*/ 3040 w 12800"/>
              <a:gd name="T51" fmla="*/ 4960 h 12800"/>
              <a:gd name="T52" fmla="*/ 6400 w 12800"/>
              <a:gd name="T53" fmla="*/ 5360 h 12800"/>
              <a:gd name="T54" fmla="*/ 9760 w 12800"/>
              <a:gd name="T55" fmla="*/ 4960 h 12800"/>
              <a:gd name="T56" fmla="*/ 12000 w 12800"/>
              <a:gd name="T57" fmla="*/ 4080 h 12800"/>
              <a:gd name="T58" fmla="*/ 12000 w 12800"/>
              <a:gd name="T59" fmla="*/ 5040 h 12800"/>
              <a:gd name="T60" fmla="*/ 10240 w 12800"/>
              <a:gd name="T61" fmla="*/ 6320 h 12800"/>
              <a:gd name="T62" fmla="*/ 10240 w 12800"/>
              <a:gd name="T63" fmla="*/ 8880 h 12800"/>
              <a:gd name="T64" fmla="*/ 6400 w 12800"/>
              <a:gd name="T65" fmla="*/ 9440 h 12800"/>
              <a:gd name="T66" fmla="*/ 2560 w 12800"/>
              <a:gd name="T67" fmla="*/ 8880 h 12800"/>
              <a:gd name="T68" fmla="*/ 800 w 12800"/>
              <a:gd name="T69" fmla="*/ 7520 h 12800"/>
              <a:gd name="T70" fmla="*/ 800 w 12800"/>
              <a:gd name="T71" fmla="*/ 6320 h 12800"/>
              <a:gd name="T72" fmla="*/ 3040 w 12800"/>
              <a:gd name="T73" fmla="*/ 7280 h 12800"/>
              <a:gd name="T74" fmla="*/ 6400 w 12800"/>
              <a:gd name="T75" fmla="*/ 7680 h 12800"/>
              <a:gd name="T76" fmla="*/ 9760 w 12800"/>
              <a:gd name="T77" fmla="*/ 7280 h 12800"/>
              <a:gd name="T78" fmla="*/ 12000 w 12800"/>
              <a:gd name="T79" fmla="*/ 6320 h 12800"/>
              <a:gd name="T80" fmla="*/ 12000 w 12800"/>
              <a:gd name="T81" fmla="*/ 7520 h 12800"/>
              <a:gd name="T82" fmla="*/ 10240 w 12800"/>
              <a:gd name="T83" fmla="*/ 8880 h 12800"/>
              <a:gd name="T84" fmla="*/ 6400 w 12800"/>
              <a:gd name="T85" fmla="*/ 12000 h 12800"/>
              <a:gd name="T86" fmla="*/ 2560 w 12800"/>
              <a:gd name="T87" fmla="*/ 11440 h 12800"/>
              <a:gd name="T88" fmla="*/ 800 w 12800"/>
              <a:gd name="T89" fmla="*/ 10080 h 12800"/>
              <a:gd name="T90" fmla="*/ 800 w 12800"/>
              <a:gd name="T91" fmla="*/ 8880 h 12800"/>
              <a:gd name="T92" fmla="*/ 3040 w 12800"/>
              <a:gd name="T93" fmla="*/ 9840 h 12800"/>
              <a:gd name="T94" fmla="*/ 6320 w 12800"/>
              <a:gd name="T95" fmla="*/ 10240 h 12800"/>
              <a:gd name="T96" fmla="*/ 9680 w 12800"/>
              <a:gd name="T97" fmla="*/ 9840 h 12800"/>
              <a:gd name="T98" fmla="*/ 12000 w 12800"/>
              <a:gd name="T99" fmla="*/ 8880 h 12800"/>
              <a:gd name="T100" fmla="*/ 12000 w 12800"/>
              <a:gd name="T101" fmla="*/ 10080 h 12800"/>
              <a:gd name="T102" fmla="*/ 10240 w 12800"/>
              <a:gd name="T103" fmla="*/ 11440 h 12800"/>
              <a:gd name="T104" fmla="*/ 6400 w 12800"/>
              <a:gd name="T105" fmla="*/ 12000 h 12800"/>
              <a:gd name="T106" fmla="*/ 6400 w 12800"/>
              <a:gd name="T107" fmla="*/ 12000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00" h="12800">
                <a:moveTo>
                  <a:pt x="10880" y="720"/>
                </a:moveTo>
                <a:cubicBezTo>
                  <a:pt x="9760" y="240"/>
                  <a:pt x="8160" y="0"/>
                  <a:pt x="6400" y="0"/>
                </a:cubicBezTo>
                <a:cubicBezTo>
                  <a:pt x="4640" y="0"/>
                  <a:pt x="3040" y="240"/>
                  <a:pt x="1920" y="720"/>
                </a:cubicBezTo>
                <a:cubicBezTo>
                  <a:pt x="640" y="1280"/>
                  <a:pt x="0" y="1920"/>
                  <a:pt x="0" y="2720"/>
                </a:cubicBezTo>
                <a:lnTo>
                  <a:pt x="0" y="10160"/>
                </a:lnTo>
                <a:cubicBezTo>
                  <a:pt x="0" y="10880"/>
                  <a:pt x="640" y="11600"/>
                  <a:pt x="1920" y="12080"/>
                </a:cubicBezTo>
                <a:cubicBezTo>
                  <a:pt x="3040" y="12560"/>
                  <a:pt x="4640" y="12800"/>
                  <a:pt x="6400" y="12800"/>
                </a:cubicBezTo>
                <a:cubicBezTo>
                  <a:pt x="8160" y="12800"/>
                  <a:pt x="9760" y="12560"/>
                  <a:pt x="10880" y="12080"/>
                </a:cubicBezTo>
                <a:cubicBezTo>
                  <a:pt x="12080" y="11600"/>
                  <a:pt x="12800" y="10880"/>
                  <a:pt x="12800" y="10160"/>
                </a:cubicBezTo>
                <a:lnTo>
                  <a:pt x="12800" y="2720"/>
                </a:lnTo>
                <a:cubicBezTo>
                  <a:pt x="12800" y="1920"/>
                  <a:pt x="12160" y="1280"/>
                  <a:pt x="10880" y="720"/>
                </a:cubicBezTo>
                <a:close/>
                <a:moveTo>
                  <a:pt x="10160" y="4000"/>
                </a:moveTo>
                <a:cubicBezTo>
                  <a:pt x="9120" y="4400"/>
                  <a:pt x="7680" y="4560"/>
                  <a:pt x="6400" y="4560"/>
                </a:cubicBezTo>
                <a:cubicBezTo>
                  <a:pt x="5040" y="4560"/>
                  <a:pt x="3680" y="4400"/>
                  <a:pt x="2640" y="4000"/>
                </a:cubicBezTo>
                <a:cubicBezTo>
                  <a:pt x="1440" y="3680"/>
                  <a:pt x="880" y="3200"/>
                  <a:pt x="880" y="2720"/>
                </a:cubicBezTo>
                <a:cubicBezTo>
                  <a:pt x="880" y="2240"/>
                  <a:pt x="1520" y="1760"/>
                  <a:pt x="2640" y="1360"/>
                </a:cubicBezTo>
                <a:cubicBezTo>
                  <a:pt x="3680" y="960"/>
                  <a:pt x="5040" y="800"/>
                  <a:pt x="6400" y="800"/>
                </a:cubicBezTo>
                <a:cubicBezTo>
                  <a:pt x="7680" y="800"/>
                  <a:pt x="9120" y="1040"/>
                  <a:pt x="10160" y="1360"/>
                </a:cubicBezTo>
                <a:cubicBezTo>
                  <a:pt x="11280" y="1760"/>
                  <a:pt x="11920" y="2240"/>
                  <a:pt x="11920" y="2720"/>
                </a:cubicBezTo>
                <a:cubicBezTo>
                  <a:pt x="11920" y="3200"/>
                  <a:pt x="11360" y="3680"/>
                  <a:pt x="10160" y="4000"/>
                </a:cubicBezTo>
                <a:close/>
                <a:moveTo>
                  <a:pt x="10240" y="6320"/>
                </a:moveTo>
                <a:cubicBezTo>
                  <a:pt x="9200" y="6640"/>
                  <a:pt x="7760" y="6880"/>
                  <a:pt x="6400" y="6880"/>
                </a:cubicBezTo>
                <a:cubicBezTo>
                  <a:pt x="5040" y="6880"/>
                  <a:pt x="3680" y="6640"/>
                  <a:pt x="2560" y="6320"/>
                </a:cubicBezTo>
                <a:cubicBezTo>
                  <a:pt x="1440" y="5920"/>
                  <a:pt x="800" y="5440"/>
                  <a:pt x="800" y="4960"/>
                </a:cubicBezTo>
                <a:lnTo>
                  <a:pt x="800" y="4080"/>
                </a:lnTo>
                <a:cubicBezTo>
                  <a:pt x="1600" y="4400"/>
                  <a:pt x="2160" y="4800"/>
                  <a:pt x="3040" y="4960"/>
                </a:cubicBezTo>
                <a:cubicBezTo>
                  <a:pt x="4080" y="5200"/>
                  <a:pt x="5200" y="5360"/>
                  <a:pt x="6400" y="5360"/>
                </a:cubicBezTo>
                <a:cubicBezTo>
                  <a:pt x="7600" y="5360"/>
                  <a:pt x="8720" y="5200"/>
                  <a:pt x="9760" y="4960"/>
                </a:cubicBezTo>
                <a:cubicBezTo>
                  <a:pt x="10640" y="4800"/>
                  <a:pt x="11200" y="4400"/>
                  <a:pt x="12000" y="4080"/>
                </a:cubicBezTo>
                <a:lnTo>
                  <a:pt x="12000" y="5040"/>
                </a:lnTo>
                <a:cubicBezTo>
                  <a:pt x="12000" y="5440"/>
                  <a:pt x="11360" y="5920"/>
                  <a:pt x="10240" y="6320"/>
                </a:cubicBezTo>
                <a:close/>
                <a:moveTo>
                  <a:pt x="10240" y="8880"/>
                </a:moveTo>
                <a:cubicBezTo>
                  <a:pt x="9200" y="9200"/>
                  <a:pt x="7760" y="9440"/>
                  <a:pt x="6400" y="9440"/>
                </a:cubicBezTo>
                <a:cubicBezTo>
                  <a:pt x="5040" y="9440"/>
                  <a:pt x="3680" y="9200"/>
                  <a:pt x="2560" y="8880"/>
                </a:cubicBezTo>
                <a:cubicBezTo>
                  <a:pt x="1440" y="8560"/>
                  <a:pt x="800" y="8080"/>
                  <a:pt x="800" y="7520"/>
                </a:cubicBezTo>
                <a:lnTo>
                  <a:pt x="800" y="6320"/>
                </a:lnTo>
                <a:cubicBezTo>
                  <a:pt x="1600" y="6720"/>
                  <a:pt x="2160" y="7040"/>
                  <a:pt x="3040" y="7280"/>
                </a:cubicBezTo>
                <a:cubicBezTo>
                  <a:pt x="4080" y="7520"/>
                  <a:pt x="5200" y="7680"/>
                  <a:pt x="6400" y="7680"/>
                </a:cubicBezTo>
                <a:cubicBezTo>
                  <a:pt x="7600" y="7680"/>
                  <a:pt x="8720" y="7520"/>
                  <a:pt x="9760" y="7280"/>
                </a:cubicBezTo>
                <a:cubicBezTo>
                  <a:pt x="10640" y="7040"/>
                  <a:pt x="11200" y="6720"/>
                  <a:pt x="12000" y="6320"/>
                </a:cubicBezTo>
                <a:lnTo>
                  <a:pt x="12000" y="7520"/>
                </a:lnTo>
                <a:cubicBezTo>
                  <a:pt x="12000" y="8080"/>
                  <a:pt x="11360" y="8560"/>
                  <a:pt x="10240" y="8880"/>
                </a:cubicBezTo>
                <a:close/>
                <a:moveTo>
                  <a:pt x="6400" y="12000"/>
                </a:moveTo>
                <a:cubicBezTo>
                  <a:pt x="5040" y="12000"/>
                  <a:pt x="3680" y="11760"/>
                  <a:pt x="2560" y="11440"/>
                </a:cubicBezTo>
                <a:cubicBezTo>
                  <a:pt x="1440" y="11120"/>
                  <a:pt x="800" y="10640"/>
                  <a:pt x="800" y="10080"/>
                </a:cubicBezTo>
                <a:lnTo>
                  <a:pt x="800" y="8880"/>
                </a:lnTo>
                <a:cubicBezTo>
                  <a:pt x="1600" y="9280"/>
                  <a:pt x="2160" y="9600"/>
                  <a:pt x="3040" y="9840"/>
                </a:cubicBezTo>
                <a:cubicBezTo>
                  <a:pt x="4000" y="10080"/>
                  <a:pt x="5200" y="10240"/>
                  <a:pt x="6320" y="10240"/>
                </a:cubicBezTo>
                <a:cubicBezTo>
                  <a:pt x="7520" y="10240"/>
                  <a:pt x="8640" y="10080"/>
                  <a:pt x="9680" y="9840"/>
                </a:cubicBezTo>
                <a:cubicBezTo>
                  <a:pt x="10640" y="9600"/>
                  <a:pt x="11200" y="9280"/>
                  <a:pt x="12000" y="8880"/>
                </a:cubicBezTo>
                <a:lnTo>
                  <a:pt x="12000" y="10080"/>
                </a:lnTo>
                <a:cubicBezTo>
                  <a:pt x="12000" y="10560"/>
                  <a:pt x="11360" y="11040"/>
                  <a:pt x="10240" y="11440"/>
                </a:cubicBezTo>
                <a:cubicBezTo>
                  <a:pt x="9200" y="11840"/>
                  <a:pt x="7680" y="12000"/>
                  <a:pt x="6400" y="12000"/>
                </a:cubicBezTo>
                <a:close/>
                <a:moveTo>
                  <a:pt x="6400" y="12000"/>
                </a:move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aphicFrame>
        <p:nvGraphicFramePr>
          <p:cNvPr id="23" name="Table 22"/>
          <p:cNvGraphicFramePr/>
          <p:nvPr/>
        </p:nvGraphicFramePr>
        <p:xfrm>
          <a:off x="6469380" y="1387475"/>
          <a:ext cx="5266055" cy="4927600"/>
        </p:xfrm>
        <a:graphic>
          <a:graphicData uri="http://schemas.openxmlformats.org/drawingml/2006/table">
            <a:tbl>
              <a:tblPr firstRow="1" bandRow="1">
                <a:tableStyleId>{5C22544A-7EE6-4342-B048-85BDC9FD1C3A}</a:tableStyleId>
              </a:tblPr>
              <a:tblGrid>
                <a:gridCol w="481965"/>
                <a:gridCol w="625475"/>
                <a:gridCol w="402590"/>
                <a:gridCol w="3085465"/>
                <a:gridCol w="670560"/>
              </a:tblGrid>
              <a:tr h="298450">
                <a:tc>
                  <a:txBody>
                    <a:bodyPr/>
                    <a:p>
                      <a:pPr indent="0" algn="ctr">
                        <a:buNone/>
                      </a:pPr>
                      <a:r>
                        <a:rPr lang="en-US" sz="1200" b="1">
                          <a:solidFill>
                            <a:srgbClr val="000000"/>
                          </a:solidFill>
                          <a:latin typeface="Times New Roman" panose="02020603050405020304" charset="0"/>
                          <a:cs typeface="Times New Roman" panose="02020603050405020304" charset="0"/>
                        </a:rPr>
                        <a:t>Rank</a:t>
                      </a:r>
                      <a:endParaRPr lang="en-US" sz="1200" b="1">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1">
                          <a:solidFill>
                            <a:srgbClr val="000000"/>
                          </a:solidFill>
                          <a:latin typeface="Times New Roman" panose="02020603050405020304" charset="0"/>
                          <a:cs typeface="Times New Roman" panose="02020603050405020304" charset="0"/>
                        </a:rPr>
                        <a:t>Name</a:t>
                      </a:r>
                      <a:endParaRPr lang="en-US" sz="1200" b="1">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1">
                          <a:solidFill>
                            <a:srgbClr val="000000"/>
                          </a:solidFill>
                          <a:latin typeface="Times New Roman" panose="02020603050405020304" charset="0"/>
                          <a:cs typeface="Times New Roman" panose="02020603050405020304" charset="0"/>
                        </a:rPr>
                        <a:t>Score</a:t>
                      </a:r>
                      <a:endParaRPr lang="en-US" sz="1200" b="1">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1">
                          <a:solidFill>
                            <a:srgbClr val="000000"/>
                          </a:solidFill>
                          <a:latin typeface="Times New Roman" panose="02020603050405020304" charset="0"/>
                          <a:cs typeface="Times New Roman" panose="02020603050405020304" charset="0"/>
                        </a:rPr>
                        <a:t>Gene.title</a:t>
                      </a:r>
                      <a:endParaRPr lang="en-US" sz="1200" b="1">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1">
                          <a:solidFill>
                            <a:srgbClr val="000000"/>
                          </a:solidFill>
                          <a:latin typeface="Times New Roman" panose="02020603050405020304" charset="0"/>
                          <a:cs typeface="Times New Roman" panose="02020603050405020304" charset="0"/>
                        </a:rPr>
                        <a:t>Log2FC</a:t>
                      </a:r>
                      <a:endParaRPr lang="en-US" sz="1200" b="1">
                        <a:solidFill>
                          <a:srgbClr val="000000"/>
                        </a:solidFill>
                        <a:latin typeface="Times New Roman" panose="02020603050405020304" charset="0"/>
                        <a:cs typeface="Times New Roman" panose="02020603050405020304" charset="0"/>
                      </a:endParaRPr>
                    </a:p>
                  </a:txBody>
                  <a:tcPr marL="12700" marR="12700" marT="12700" vert="horz" anchor="ctr" anchorCtr="0"/>
                </a:tc>
              </a:tr>
              <a:tr h="298450">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CEP55</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centromere protein F</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-2.5</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298450">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BIRC5</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baculoviral IAP repeat containing 5</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-2.5</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346075">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MELK</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maternal embryonic leucine zipper kinase</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-2.7</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298450">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KIF11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kinesin family member 11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-1.7</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346075">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ASPM</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abnormal spindle microtubule assembly</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-2.4</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298450">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CCNB2</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cyclin B2</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-2.6</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356235">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BUB1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BUB1 mitotic checkpoint serine/threonine kinase</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-1.6</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297815">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CDK1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cyclin dependent kinase 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-2.7</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297815">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CCNA2</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cyclin A2</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-2.5</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299085">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CDC20</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cell division cycle 20</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-2.7</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298450">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UBE2C</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ubiquitin conjugating enzyme E2 C</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-2</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298450">
                <a:tc>
                  <a:txBody>
                    <a:bodyPr/>
                    <a:p>
                      <a:pPr indent="0" algn="ctr">
                        <a:buNone/>
                      </a:pPr>
                      <a:r>
                        <a:rPr lang="en-US" sz="1200" b="0">
                          <a:solidFill>
                            <a:srgbClr val="000000"/>
                          </a:solidFill>
                          <a:latin typeface="Times New Roman" panose="02020603050405020304" charset="0"/>
                          <a:cs typeface="Times New Roman" panose="02020603050405020304" charset="0"/>
                        </a:rPr>
                        <a:t>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CCNB1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cyclin B1</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-3.7</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298450">
                <a:tc>
                  <a:txBody>
                    <a:bodyPr/>
                    <a:p>
                      <a:pPr indent="0" algn="ctr">
                        <a:buNone/>
                      </a:pPr>
                      <a:r>
                        <a:rPr lang="en-US" sz="1200" b="0">
                          <a:solidFill>
                            <a:srgbClr val="000000"/>
                          </a:solidFill>
                          <a:latin typeface="Times New Roman" panose="02020603050405020304" charset="0"/>
                          <a:cs typeface="Times New Roman" panose="02020603050405020304" charset="0"/>
                        </a:rPr>
                        <a:t>13</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KIF20A</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kinesin family member 20A</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-2.5</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298450">
                <a:tc>
                  <a:txBody>
                    <a:bodyPr/>
                    <a:p>
                      <a:pPr indent="0" algn="ctr">
                        <a:buNone/>
                      </a:pPr>
                      <a:r>
                        <a:rPr lang="en-US" sz="1200" b="0">
                          <a:solidFill>
                            <a:srgbClr val="000000"/>
                          </a:solidFill>
                          <a:latin typeface="Times New Roman" panose="02020603050405020304" charset="0"/>
                          <a:cs typeface="Times New Roman" panose="02020603050405020304" charset="0"/>
                        </a:rPr>
                        <a:t>13</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CENPF</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centromere protein F</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-1.5</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r h="298450">
                <a:tc>
                  <a:txBody>
                    <a:bodyPr/>
                    <a:p>
                      <a:pPr indent="0" algn="ctr">
                        <a:buNone/>
                      </a:pPr>
                      <a:r>
                        <a:rPr lang="en-US" sz="1200" b="0">
                          <a:solidFill>
                            <a:srgbClr val="000000"/>
                          </a:solidFill>
                          <a:latin typeface="Times New Roman" panose="02020603050405020304" charset="0"/>
                          <a:cs typeface="Times New Roman" panose="02020603050405020304" charset="0"/>
                        </a:rPr>
                        <a:t>13</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TPX2</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1.8</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TPX2, microtubule nucleation factor</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c>
                  <a:txBody>
                    <a:bodyPr/>
                    <a:p>
                      <a:pPr indent="0" algn="ctr">
                        <a:buNone/>
                      </a:pPr>
                      <a:r>
                        <a:rPr lang="en-US" sz="1200" b="0">
                          <a:solidFill>
                            <a:srgbClr val="000000"/>
                          </a:solidFill>
                          <a:latin typeface="Times New Roman" panose="02020603050405020304" charset="0"/>
                          <a:cs typeface="Times New Roman" panose="02020603050405020304" charset="0"/>
                        </a:rPr>
                        <a:t>-1.7</a:t>
                      </a:r>
                      <a:endParaRPr lang="en-US" sz="1200" b="0">
                        <a:solidFill>
                          <a:srgbClr val="000000"/>
                        </a:solidFill>
                        <a:latin typeface="Times New Roman" panose="02020603050405020304" charset="0"/>
                        <a:cs typeface="Times New Roman" panose="02020603050405020304" charset="0"/>
                      </a:endParaRPr>
                    </a:p>
                  </a:txBody>
                  <a:tcPr marL="12700" marR="12700" marT="12700" vert="horz" anchor="ctr" anchorCtr="0"/>
                </a:tc>
              </a:tr>
            </a:tbl>
          </a:graphicData>
        </a:graphic>
      </p:graphicFrame>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946150" y="190511"/>
            <a:ext cx="10299700" cy="707886"/>
          </a:xfrm>
          <a:prstGeom prst="rect">
            <a:avLst/>
          </a:prstGeom>
        </p:spPr>
        <p:txBody>
          <a:bodyPr wrap="square">
            <a:spAutoFit/>
          </a:bodyPr>
          <a:lstStyle/>
          <a:p>
            <a:pPr algn="ctr"/>
            <a:r>
              <a:rPr lang="en-US" altLang="zh-CN" sz="4000" dirty="0">
                <a:solidFill>
                  <a:srgbClr val="526AAB"/>
                </a:solidFill>
                <a:latin typeface="+mj-ea"/>
                <a:ea typeface="+mj-ea"/>
                <a:cs typeface="Roboto Black" panose="02000000000000000000" charset="0"/>
              </a:rPr>
              <a:t>Research findings</a:t>
            </a:r>
            <a:endParaRPr lang="en-US" altLang="zh-CN" sz="4000" dirty="0">
              <a:solidFill>
                <a:srgbClr val="526AAB"/>
              </a:solidFill>
              <a:latin typeface="+mj-ea"/>
              <a:ea typeface="+mj-ea"/>
              <a:cs typeface="Roboto Black" panose="02000000000000000000" charset="0"/>
            </a:endParaRPr>
          </a:p>
        </p:txBody>
      </p:sp>
      <p:sp>
        <p:nvSpPr>
          <p:cNvPr id="47" name="矩形 46"/>
          <p:cNvSpPr/>
          <p:nvPr/>
        </p:nvSpPr>
        <p:spPr>
          <a:xfrm>
            <a:off x="2551058" y="738603"/>
            <a:ext cx="7089884" cy="276999"/>
          </a:xfrm>
          <a:prstGeom prst="rect">
            <a:avLst/>
          </a:prstGeom>
        </p:spPr>
        <p:txBody>
          <a:bodyPr wrap="square">
            <a:spAutoFit/>
          </a:bodyPr>
          <a:lstStyle/>
          <a:p>
            <a:pPr algn="ctr"/>
            <a:r>
              <a:rPr lang="zh-CN" altLang="en-US" sz="1200" dirty="0">
                <a:solidFill>
                  <a:srgbClr val="526AAB"/>
                </a:solidFill>
                <a:latin typeface="+mn-ea"/>
                <a:cs typeface="Roboto Black" panose="02000000000000000000" charset="0"/>
              </a:rPr>
              <a:t>Insert a catchy quote or valuable sentence here</a:t>
            </a:r>
            <a:endParaRPr lang="zh-CN" altLang="en-US" sz="1200" dirty="0">
              <a:solidFill>
                <a:srgbClr val="526AAB"/>
              </a:solidFill>
              <a:latin typeface="+mn-ea"/>
              <a:cs typeface="Roboto Black" panose="02000000000000000000" charset="0"/>
            </a:endParaRPr>
          </a:p>
        </p:txBody>
      </p:sp>
      <p:grpSp>
        <p:nvGrpSpPr>
          <p:cNvPr id="2" name="组合 1"/>
          <p:cNvGrpSpPr/>
          <p:nvPr/>
        </p:nvGrpSpPr>
        <p:grpSpPr>
          <a:xfrm>
            <a:off x="1334713" y="1636447"/>
            <a:ext cx="9522575" cy="4600170"/>
            <a:chOff x="1566338" y="1636447"/>
            <a:chExt cx="9522575" cy="4600170"/>
          </a:xfrm>
        </p:grpSpPr>
        <p:sp>
          <p:nvSpPr>
            <p:cNvPr id="4" name="Oval 103"/>
            <p:cNvSpPr>
              <a:spLocks noChangeArrowheads="1"/>
            </p:cNvSpPr>
            <p:nvPr/>
          </p:nvSpPr>
          <p:spPr bwMode="auto">
            <a:xfrm>
              <a:off x="6770568" y="2175916"/>
              <a:ext cx="465219" cy="465219"/>
            </a:xfrm>
            <a:prstGeom prst="ellipse">
              <a:avLst/>
            </a:prstGeom>
            <a:noFill/>
            <a:ln w="19050">
              <a:solidFill>
                <a:schemeClr val="accent1"/>
              </a:solidFill>
            </a:ln>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5" name="Oval 103"/>
            <p:cNvSpPr>
              <a:spLocks noChangeArrowheads="1"/>
            </p:cNvSpPr>
            <p:nvPr/>
          </p:nvSpPr>
          <p:spPr bwMode="auto">
            <a:xfrm>
              <a:off x="6771838" y="3170501"/>
              <a:ext cx="465219" cy="465219"/>
            </a:xfrm>
            <a:prstGeom prst="ellipse">
              <a:avLst/>
            </a:prstGeom>
            <a:noFill/>
            <a:ln w="19050">
              <a:solidFill>
                <a:schemeClr val="accent1"/>
              </a:solidFill>
            </a:ln>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6" name="Oval 103"/>
            <p:cNvSpPr>
              <a:spLocks noChangeArrowheads="1"/>
            </p:cNvSpPr>
            <p:nvPr/>
          </p:nvSpPr>
          <p:spPr bwMode="auto">
            <a:xfrm>
              <a:off x="6771838" y="3978396"/>
              <a:ext cx="465219" cy="465219"/>
            </a:xfrm>
            <a:prstGeom prst="ellipse">
              <a:avLst/>
            </a:prstGeom>
            <a:noFill/>
            <a:ln w="19050">
              <a:solidFill>
                <a:schemeClr val="accent1"/>
              </a:solidFill>
            </a:ln>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7" name="Oval 103"/>
            <p:cNvSpPr>
              <a:spLocks noChangeArrowheads="1"/>
            </p:cNvSpPr>
            <p:nvPr/>
          </p:nvSpPr>
          <p:spPr bwMode="auto">
            <a:xfrm>
              <a:off x="6771838" y="5121570"/>
              <a:ext cx="465219" cy="465219"/>
            </a:xfrm>
            <a:prstGeom prst="ellipse">
              <a:avLst/>
            </a:prstGeom>
            <a:noFill/>
            <a:ln w="19050">
              <a:solidFill>
                <a:schemeClr val="accent1"/>
              </a:solidFill>
            </a:ln>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8" name="Freeform 104"/>
            <p:cNvSpPr/>
            <p:nvPr/>
          </p:nvSpPr>
          <p:spPr bwMode="auto">
            <a:xfrm>
              <a:off x="6898250" y="2356563"/>
              <a:ext cx="212394" cy="117895"/>
            </a:xfrm>
            <a:custGeom>
              <a:avLst/>
              <a:gdLst>
                <a:gd name="T0" fmla="*/ 2036 w 8756"/>
                <a:gd name="T1" fmla="*/ 640 h 4858"/>
                <a:gd name="T2" fmla="*/ 8436 w 8756"/>
                <a:gd name="T3" fmla="*/ 640 h 4858"/>
                <a:gd name="T4" fmla="*/ 8756 w 8756"/>
                <a:gd name="T5" fmla="*/ 320 h 4858"/>
                <a:gd name="T6" fmla="*/ 8436 w 8756"/>
                <a:gd name="T7" fmla="*/ 0 h 4858"/>
                <a:gd name="T8" fmla="*/ 2036 w 8756"/>
                <a:gd name="T9" fmla="*/ 0 h 4858"/>
                <a:gd name="T10" fmla="*/ 1716 w 8756"/>
                <a:gd name="T11" fmla="*/ 320 h 4858"/>
                <a:gd name="T12" fmla="*/ 2036 w 8756"/>
                <a:gd name="T13" fmla="*/ 640 h 4858"/>
                <a:gd name="T14" fmla="*/ 8436 w 8756"/>
                <a:gd name="T15" fmla="*/ 2112 h 4858"/>
                <a:gd name="T16" fmla="*/ 2036 w 8756"/>
                <a:gd name="T17" fmla="*/ 2112 h 4858"/>
                <a:gd name="T18" fmla="*/ 1716 w 8756"/>
                <a:gd name="T19" fmla="*/ 2432 h 4858"/>
                <a:gd name="T20" fmla="*/ 2036 w 8756"/>
                <a:gd name="T21" fmla="*/ 2752 h 4858"/>
                <a:gd name="T22" fmla="*/ 8436 w 8756"/>
                <a:gd name="T23" fmla="*/ 2752 h 4858"/>
                <a:gd name="T24" fmla="*/ 8756 w 8756"/>
                <a:gd name="T25" fmla="*/ 2432 h 4858"/>
                <a:gd name="T26" fmla="*/ 8436 w 8756"/>
                <a:gd name="T27" fmla="*/ 2112 h 4858"/>
                <a:gd name="T28" fmla="*/ 8436 w 8756"/>
                <a:gd name="T29" fmla="*/ 4218 h 4858"/>
                <a:gd name="T30" fmla="*/ 2036 w 8756"/>
                <a:gd name="T31" fmla="*/ 4218 h 4858"/>
                <a:gd name="T32" fmla="*/ 1716 w 8756"/>
                <a:gd name="T33" fmla="*/ 4538 h 4858"/>
                <a:gd name="T34" fmla="*/ 2036 w 8756"/>
                <a:gd name="T35" fmla="*/ 4858 h 4858"/>
                <a:gd name="T36" fmla="*/ 8436 w 8756"/>
                <a:gd name="T37" fmla="*/ 4858 h 4858"/>
                <a:gd name="T38" fmla="*/ 8756 w 8756"/>
                <a:gd name="T39" fmla="*/ 4538 h 4858"/>
                <a:gd name="T40" fmla="*/ 8436 w 8756"/>
                <a:gd name="T41" fmla="*/ 4218 h 4858"/>
                <a:gd name="T42" fmla="*/ 640 w 8756"/>
                <a:gd name="T43" fmla="*/ 0 h 4858"/>
                <a:gd name="T44" fmla="*/ 320 w 8756"/>
                <a:gd name="T45" fmla="*/ 0 h 4858"/>
                <a:gd name="T46" fmla="*/ 0 w 8756"/>
                <a:gd name="T47" fmla="*/ 320 h 4858"/>
                <a:gd name="T48" fmla="*/ 320 w 8756"/>
                <a:gd name="T49" fmla="*/ 640 h 4858"/>
                <a:gd name="T50" fmla="*/ 640 w 8756"/>
                <a:gd name="T51" fmla="*/ 640 h 4858"/>
                <a:gd name="T52" fmla="*/ 960 w 8756"/>
                <a:gd name="T53" fmla="*/ 320 h 4858"/>
                <a:gd name="T54" fmla="*/ 640 w 8756"/>
                <a:gd name="T55" fmla="*/ 0 h 4858"/>
                <a:gd name="T56" fmla="*/ 640 w 8756"/>
                <a:gd name="T57" fmla="*/ 2112 h 4858"/>
                <a:gd name="T58" fmla="*/ 320 w 8756"/>
                <a:gd name="T59" fmla="*/ 2112 h 4858"/>
                <a:gd name="T60" fmla="*/ 0 w 8756"/>
                <a:gd name="T61" fmla="*/ 2432 h 4858"/>
                <a:gd name="T62" fmla="*/ 320 w 8756"/>
                <a:gd name="T63" fmla="*/ 2752 h 4858"/>
                <a:gd name="T64" fmla="*/ 640 w 8756"/>
                <a:gd name="T65" fmla="*/ 2752 h 4858"/>
                <a:gd name="T66" fmla="*/ 960 w 8756"/>
                <a:gd name="T67" fmla="*/ 2432 h 4858"/>
                <a:gd name="T68" fmla="*/ 640 w 8756"/>
                <a:gd name="T69" fmla="*/ 2112 h 4858"/>
                <a:gd name="T70" fmla="*/ 640 w 8756"/>
                <a:gd name="T71" fmla="*/ 4218 h 4858"/>
                <a:gd name="T72" fmla="*/ 320 w 8756"/>
                <a:gd name="T73" fmla="*/ 4218 h 4858"/>
                <a:gd name="T74" fmla="*/ 0 w 8756"/>
                <a:gd name="T75" fmla="*/ 4538 h 4858"/>
                <a:gd name="T76" fmla="*/ 320 w 8756"/>
                <a:gd name="T77" fmla="*/ 4858 h 4858"/>
                <a:gd name="T78" fmla="*/ 640 w 8756"/>
                <a:gd name="T79" fmla="*/ 4858 h 4858"/>
                <a:gd name="T80" fmla="*/ 960 w 8756"/>
                <a:gd name="T81" fmla="*/ 4538 h 4858"/>
                <a:gd name="T82" fmla="*/ 640 w 8756"/>
                <a:gd name="T83" fmla="*/ 4218 h 4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756" h="4858">
                  <a:moveTo>
                    <a:pt x="2036" y="640"/>
                  </a:moveTo>
                  <a:lnTo>
                    <a:pt x="8436" y="640"/>
                  </a:lnTo>
                  <a:cubicBezTo>
                    <a:pt x="8612" y="640"/>
                    <a:pt x="8756" y="497"/>
                    <a:pt x="8756" y="320"/>
                  </a:cubicBezTo>
                  <a:cubicBezTo>
                    <a:pt x="8756" y="143"/>
                    <a:pt x="8612" y="0"/>
                    <a:pt x="8436" y="0"/>
                  </a:cubicBezTo>
                  <a:lnTo>
                    <a:pt x="2036" y="0"/>
                  </a:lnTo>
                  <a:cubicBezTo>
                    <a:pt x="1859" y="0"/>
                    <a:pt x="1716" y="143"/>
                    <a:pt x="1716" y="320"/>
                  </a:cubicBezTo>
                  <a:cubicBezTo>
                    <a:pt x="1716" y="497"/>
                    <a:pt x="1859" y="640"/>
                    <a:pt x="2036" y="640"/>
                  </a:cubicBezTo>
                  <a:close/>
                  <a:moveTo>
                    <a:pt x="8436" y="2112"/>
                  </a:moveTo>
                  <a:lnTo>
                    <a:pt x="2036" y="2112"/>
                  </a:lnTo>
                  <a:cubicBezTo>
                    <a:pt x="1859" y="2112"/>
                    <a:pt x="1716" y="2255"/>
                    <a:pt x="1716" y="2432"/>
                  </a:cubicBezTo>
                  <a:cubicBezTo>
                    <a:pt x="1716" y="2609"/>
                    <a:pt x="1859" y="2752"/>
                    <a:pt x="2036" y="2752"/>
                  </a:cubicBezTo>
                  <a:lnTo>
                    <a:pt x="8436" y="2752"/>
                  </a:lnTo>
                  <a:cubicBezTo>
                    <a:pt x="8612" y="2752"/>
                    <a:pt x="8756" y="2609"/>
                    <a:pt x="8756" y="2432"/>
                  </a:cubicBezTo>
                  <a:cubicBezTo>
                    <a:pt x="8756" y="2255"/>
                    <a:pt x="8612" y="2112"/>
                    <a:pt x="8436" y="2112"/>
                  </a:cubicBezTo>
                  <a:close/>
                  <a:moveTo>
                    <a:pt x="8436" y="4218"/>
                  </a:moveTo>
                  <a:lnTo>
                    <a:pt x="2036" y="4218"/>
                  </a:lnTo>
                  <a:cubicBezTo>
                    <a:pt x="1859" y="4218"/>
                    <a:pt x="1716" y="4361"/>
                    <a:pt x="1716" y="4538"/>
                  </a:cubicBezTo>
                  <a:cubicBezTo>
                    <a:pt x="1716" y="4714"/>
                    <a:pt x="1859" y="4858"/>
                    <a:pt x="2036" y="4858"/>
                  </a:cubicBezTo>
                  <a:lnTo>
                    <a:pt x="8436" y="4858"/>
                  </a:lnTo>
                  <a:cubicBezTo>
                    <a:pt x="8612" y="4858"/>
                    <a:pt x="8756" y="4714"/>
                    <a:pt x="8756" y="4538"/>
                  </a:cubicBezTo>
                  <a:cubicBezTo>
                    <a:pt x="8756" y="4361"/>
                    <a:pt x="8612" y="4218"/>
                    <a:pt x="8436" y="4218"/>
                  </a:cubicBezTo>
                  <a:close/>
                  <a:moveTo>
                    <a:pt x="640" y="0"/>
                  </a:moveTo>
                  <a:lnTo>
                    <a:pt x="320" y="0"/>
                  </a:lnTo>
                  <a:cubicBezTo>
                    <a:pt x="144" y="0"/>
                    <a:pt x="0" y="143"/>
                    <a:pt x="0" y="320"/>
                  </a:cubicBezTo>
                  <a:cubicBezTo>
                    <a:pt x="0" y="497"/>
                    <a:pt x="144" y="640"/>
                    <a:pt x="320" y="640"/>
                  </a:cubicBezTo>
                  <a:lnTo>
                    <a:pt x="640" y="640"/>
                  </a:lnTo>
                  <a:cubicBezTo>
                    <a:pt x="817" y="640"/>
                    <a:pt x="960" y="497"/>
                    <a:pt x="960" y="320"/>
                  </a:cubicBezTo>
                  <a:cubicBezTo>
                    <a:pt x="960" y="143"/>
                    <a:pt x="817" y="0"/>
                    <a:pt x="640" y="0"/>
                  </a:cubicBezTo>
                  <a:close/>
                  <a:moveTo>
                    <a:pt x="640" y="2112"/>
                  </a:moveTo>
                  <a:lnTo>
                    <a:pt x="320" y="2112"/>
                  </a:lnTo>
                  <a:cubicBezTo>
                    <a:pt x="144" y="2112"/>
                    <a:pt x="0" y="2255"/>
                    <a:pt x="0" y="2432"/>
                  </a:cubicBezTo>
                  <a:cubicBezTo>
                    <a:pt x="0" y="2609"/>
                    <a:pt x="144" y="2752"/>
                    <a:pt x="320" y="2752"/>
                  </a:cubicBezTo>
                  <a:lnTo>
                    <a:pt x="640" y="2752"/>
                  </a:lnTo>
                  <a:cubicBezTo>
                    <a:pt x="817" y="2752"/>
                    <a:pt x="960" y="2609"/>
                    <a:pt x="960" y="2432"/>
                  </a:cubicBezTo>
                  <a:cubicBezTo>
                    <a:pt x="960" y="2255"/>
                    <a:pt x="817" y="2112"/>
                    <a:pt x="640" y="2112"/>
                  </a:cubicBezTo>
                  <a:close/>
                  <a:moveTo>
                    <a:pt x="640" y="4218"/>
                  </a:moveTo>
                  <a:lnTo>
                    <a:pt x="320" y="4218"/>
                  </a:lnTo>
                  <a:cubicBezTo>
                    <a:pt x="144" y="4218"/>
                    <a:pt x="0" y="4361"/>
                    <a:pt x="0" y="4538"/>
                  </a:cubicBezTo>
                  <a:cubicBezTo>
                    <a:pt x="0" y="4714"/>
                    <a:pt x="144" y="4858"/>
                    <a:pt x="320" y="4858"/>
                  </a:cubicBezTo>
                  <a:lnTo>
                    <a:pt x="640" y="4858"/>
                  </a:lnTo>
                  <a:cubicBezTo>
                    <a:pt x="817" y="4858"/>
                    <a:pt x="960" y="4714"/>
                    <a:pt x="960" y="4538"/>
                  </a:cubicBezTo>
                  <a:cubicBezTo>
                    <a:pt x="960" y="4361"/>
                    <a:pt x="817" y="4218"/>
                    <a:pt x="640" y="4218"/>
                  </a:cubicBezTo>
                  <a:close/>
                </a:path>
              </a:pathLst>
            </a:custGeom>
            <a:solidFill>
              <a:schemeClr val="accent2"/>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anrope SemiBold" charset="0"/>
              </a:endParaRPr>
            </a:p>
          </p:txBody>
        </p:sp>
        <p:sp>
          <p:nvSpPr>
            <p:cNvPr id="9" name="Freeform 104"/>
            <p:cNvSpPr/>
            <p:nvPr/>
          </p:nvSpPr>
          <p:spPr bwMode="auto">
            <a:xfrm>
              <a:off x="6930992" y="4083678"/>
              <a:ext cx="196443" cy="212394"/>
            </a:xfrm>
            <a:custGeom>
              <a:avLst/>
              <a:gdLst>
                <a:gd name="connsiteX0" fmla="*/ 109747 w 507473"/>
                <a:gd name="connsiteY0" fmla="*/ 396276 h 548677"/>
                <a:gd name="connsiteX1" fmla="*/ 196599 w 507473"/>
                <a:gd name="connsiteY1" fmla="*/ 396276 h 548677"/>
                <a:gd name="connsiteX2" fmla="*/ 213360 w 507473"/>
                <a:gd name="connsiteY2" fmla="*/ 411518 h 548677"/>
                <a:gd name="connsiteX3" fmla="*/ 196599 w 507473"/>
                <a:gd name="connsiteY3" fmla="*/ 426760 h 548677"/>
                <a:gd name="connsiteX4" fmla="*/ 109747 w 507473"/>
                <a:gd name="connsiteY4" fmla="*/ 426760 h 548677"/>
                <a:gd name="connsiteX5" fmla="*/ 92986 w 507473"/>
                <a:gd name="connsiteY5" fmla="*/ 411518 h 548677"/>
                <a:gd name="connsiteX6" fmla="*/ 109747 w 507473"/>
                <a:gd name="connsiteY6" fmla="*/ 396276 h 548677"/>
                <a:gd name="connsiteX7" fmla="*/ 365794 w 507473"/>
                <a:gd name="connsiteY7" fmla="*/ 335316 h 548677"/>
                <a:gd name="connsiteX8" fmla="*/ 304857 w 507473"/>
                <a:gd name="connsiteY8" fmla="*/ 396263 h 548677"/>
                <a:gd name="connsiteX9" fmla="*/ 365794 w 507473"/>
                <a:gd name="connsiteY9" fmla="*/ 457210 h 548677"/>
                <a:gd name="connsiteX10" fmla="*/ 426732 w 507473"/>
                <a:gd name="connsiteY10" fmla="*/ 396263 h 548677"/>
                <a:gd name="connsiteX11" fmla="*/ 365794 w 507473"/>
                <a:gd name="connsiteY11" fmla="*/ 335316 h 548677"/>
                <a:gd name="connsiteX12" fmla="*/ 365794 w 507473"/>
                <a:gd name="connsiteY12" fmla="*/ 304843 h 548677"/>
                <a:gd name="connsiteX13" fmla="*/ 457200 w 507473"/>
                <a:gd name="connsiteY13" fmla="*/ 396263 h 548677"/>
                <a:gd name="connsiteX14" fmla="*/ 440443 w 507473"/>
                <a:gd name="connsiteY14" fmla="*/ 449591 h 548677"/>
                <a:gd name="connsiteX15" fmla="*/ 502904 w 507473"/>
                <a:gd name="connsiteY15" fmla="*/ 512062 h 548677"/>
                <a:gd name="connsiteX16" fmla="*/ 502904 w 507473"/>
                <a:gd name="connsiteY16" fmla="*/ 533393 h 548677"/>
                <a:gd name="connsiteX17" fmla="*/ 492239 w 507473"/>
                <a:gd name="connsiteY17" fmla="*/ 537964 h 548677"/>
                <a:gd name="connsiteX18" fmla="*/ 481575 w 507473"/>
                <a:gd name="connsiteY18" fmla="*/ 533393 h 548677"/>
                <a:gd name="connsiteX19" fmla="*/ 419115 w 507473"/>
                <a:gd name="connsiteY19" fmla="*/ 470923 h 548677"/>
                <a:gd name="connsiteX20" fmla="*/ 365794 w 507473"/>
                <a:gd name="connsiteY20" fmla="*/ 487683 h 548677"/>
                <a:gd name="connsiteX21" fmla="*/ 274388 w 507473"/>
                <a:gd name="connsiteY21" fmla="*/ 396263 h 548677"/>
                <a:gd name="connsiteX22" fmla="*/ 365794 w 507473"/>
                <a:gd name="connsiteY22" fmla="*/ 304843 h 548677"/>
                <a:gd name="connsiteX23" fmla="*/ 109747 w 507473"/>
                <a:gd name="connsiteY23" fmla="*/ 304823 h 548677"/>
                <a:gd name="connsiteX24" fmla="*/ 196599 w 507473"/>
                <a:gd name="connsiteY24" fmla="*/ 304823 h 548677"/>
                <a:gd name="connsiteX25" fmla="*/ 213360 w 507473"/>
                <a:gd name="connsiteY25" fmla="*/ 320065 h 548677"/>
                <a:gd name="connsiteX26" fmla="*/ 196599 w 507473"/>
                <a:gd name="connsiteY26" fmla="*/ 335307 h 548677"/>
                <a:gd name="connsiteX27" fmla="*/ 109747 w 507473"/>
                <a:gd name="connsiteY27" fmla="*/ 335307 h 548677"/>
                <a:gd name="connsiteX28" fmla="*/ 92986 w 507473"/>
                <a:gd name="connsiteY28" fmla="*/ 320065 h 548677"/>
                <a:gd name="connsiteX29" fmla="*/ 109747 w 507473"/>
                <a:gd name="connsiteY29" fmla="*/ 304823 h 548677"/>
                <a:gd name="connsiteX30" fmla="*/ 106700 w 507473"/>
                <a:gd name="connsiteY30" fmla="*/ 213370 h 548677"/>
                <a:gd name="connsiteX31" fmla="*/ 380969 w 507473"/>
                <a:gd name="connsiteY31" fmla="*/ 213370 h 548677"/>
                <a:gd name="connsiteX32" fmla="*/ 396206 w 507473"/>
                <a:gd name="connsiteY32" fmla="*/ 228612 h 548677"/>
                <a:gd name="connsiteX33" fmla="*/ 380969 w 507473"/>
                <a:gd name="connsiteY33" fmla="*/ 243854 h 548677"/>
                <a:gd name="connsiteX34" fmla="*/ 106700 w 507473"/>
                <a:gd name="connsiteY34" fmla="*/ 243854 h 548677"/>
                <a:gd name="connsiteX35" fmla="*/ 91463 w 507473"/>
                <a:gd name="connsiteY35" fmla="*/ 228612 h 548677"/>
                <a:gd name="connsiteX36" fmla="*/ 106700 w 507473"/>
                <a:gd name="connsiteY36" fmla="*/ 213370 h 548677"/>
                <a:gd name="connsiteX37" fmla="*/ 106700 w 507473"/>
                <a:gd name="connsiteY37" fmla="*/ 121917 h 548677"/>
                <a:gd name="connsiteX38" fmla="*/ 380969 w 507473"/>
                <a:gd name="connsiteY38" fmla="*/ 121917 h 548677"/>
                <a:gd name="connsiteX39" fmla="*/ 396206 w 507473"/>
                <a:gd name="connsiteY39" fmla="*/ 137159 h 548677"/>
                <a:gd name="connsiteX40" fmla="*/ 380969 w 507473"/>
                <a:gd name="connsiteY40" fmla="*/ 152401 h 548677"/>
                <a:gd name="connsiteX41" fmla="*/ 106700 w 507473"/>
                <a:gd name="connsiteY41" fmla="*/ 152401 h 548677"/>
                <a:gd name="connsiteX42" fmla="*/ 91463 w 507473"/>
                <a:gd name="connsiteY42" fmla="*/ 137159 h 548677"/>
                <a:gd name="connsiteX43" fmla="*/ 106700 w 507473"/>
                <a:gd name="connsiteY43" fmla="*/ 121917 h 548677"/>
                <a:gd name="connsiteX44" fmla="*/ 15239 w 507473"/>
                <a:gd name="connsiteY44" fmla="*/ 0 h 548677"/>
                <a:gd name="connsiteX45" fmla="*/ 472430 w 507473"/>
                <a:gd name="connsiteY45" fmla="*/ 0 h 548677"/>
                <a:gd name="connsiteX46" fmla="*/ 487669 w 507473"/>
                <a:gd name="connsiteY46" fmla="*/ 15241 h 548677"/>
                <a:gd name="connsiteX47" fmla="*/ 487669 w 507473"/>
                <a:gd name="connsiteY47" fmla="*/ 259097 h 548677"/>
                <a:gd name="connsiteX48" fmla="*/ 472430 w 507473"/>
                <a:gd name="connsiteY48" fmla="*/ 274339 h 548677"/>
                <a:gd name="connsiteX49" fmla="*/ 457190 w 507473"/>
                <a:gd name="connsiteY49" fmla="*/ 259097 h 548677"/>
                <a:gd name="connsiteX50" fmla="*/ 457190 w 507473"/>
                <a:gd name="connsiteY50" fmla="*/ 30482 h 548677"/>
                <a:gd name="connsiteX51" fmla="*/ 30479 w 507473"/>
                <a:gd name="connsiteY51" fmla="*/ 30482 h 548677"/>
                <a:gd name="connsiteX52" fmla="*/ 30479 w 507473"/>
                <a:gd name="connsiteY52" fmla="*/ 518195 h 548677"/>
                <a:gd name="connsiteX53" fmla="*/ 243834 w 507473"/>
                <a:gd name="connsiteY53" fmla="*/ 518195 h 548677"/>
                <a:gd name="connsiteX54" fmla="*/ 259074 w 507473"/>
                <a:gd name="connsiteY54" fmla="*/ 533436 h 548677"/>
                <a:gd name="connsiteX55" fmla="*/ 243834 w 507473"/>
                <a:gd name="connsiteY55" fmla="*/ 548677 h 548677"/>
                <a:gd name="connsiteX56" fmla="*/ 15239 w 507473"/>
                <a:gd name="connsiteY56" fmla="*/ 548677 h 548677"/>
                <a:gd name="connsiteX57" fmla="*/ 0 w 507473"/>
                <a:gd name="connsiteY57" fmla="*/ 533436 h 548677"/>
                <a:gd name="connsiteX58" fmla="*/ 0 w 507473"/>
                <a:gd name="connsiteY58" fmla="*/ 15241 h 548677"/>
                <a:gd name="connsiteX59" fmla="*/ 15239 w 507473"/>
                <a:gd name="connsiteY59" fmla="*/ 0 h 54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07473" h="548677">
                  <a:moveTo>
                    <a:pt x="109747" y="396276"/>
                  </a:moveTo>
                  <a:lnTo>
                    <a:pt x="196599" y="396276"/>
                  </a:lnTo>
                  <a:cubicBezTo>
                    <a:pt x="205741" y="396276"/>
                    <a:pt x="213360" y="402373"/>
                    <a:pt x="213360" y="411518"/>
                  </a:cubicBezTo>
                  <a:cubicBezTo>
                    <a:pt x="213360" y="420663"/>
                    <a:pt x="205741" y="426760"/>
                    <a:pt x="196599" y="426760"/>
                  </a:cubicBezTo>
                  <a:lnTo>
                    <a:pt x="109747" y="426760"/>
                  </a:lnTo>
                  <a:cubicBezTo>
                    <a:pt x="100605" y="426760"/>
                    <a:pt x="92986" y="420663"/>
                    <a:pt x="92986" y="411518"/>
                  </a:cubicBezTo>
                  <a:cubicBezTo>
                    <a:pt x="92986" y="402373"/>
                    <a:pt x="100605" y="396276"/>
                    <a:pt x="109747" y="396276"/>
                  </a:cubicBezTo>
                  <a:close/>
                  <a:moveTo>
                    <a:pt x="365794" y="335316"/>
                  </a:moveTo>
                  <a:cubicBezTo>
                    <a:pt x="332279" y="335316"/>
                    <a:pt x="304857" y="362742"/>
                    <a:pt x="304857" y="396263"/>
                  </a:cubicBezTo>
                  <a:cubicBezTo>
                    <a:pt x="304857" y="429784"/>
                    <a:pt x="332279" y="457210"/>
                    <a:pt x="365794" y="457210"/>
                  </a:cubicBezTo>
                  <a:cubicBezTo>
                    <a:pt x="399310" y="457210"/>
                    <a:pt x="426732" y="429784"/>
                    <a:pt x="426732" y="396263"/>
                  </a:cubicBezTo>
                  <a:cubicBezTo>
                    <a:pt x="426732" y="362742"/>
                    <a:pt x="399310" y="335316"/>
                    <a:pt x="365794" y="335316"/>
                  </a:cubicBezTo>
                  <a:close/>
                  <a:moveTo>
                    <a:pt x="365794" y="304843"/>
                  </a:moveTo>
                  <a:cubicBezTo>
                    <a:pt x="416068" y="304843"/>
                    <a:pt x="457200" y="345982"/>
                    <a:pt x="457200" y="396263"/>
                  </a:cubicBezTo>
                  <a:cubicBezTo>
                    <a:pt x="457200" y="416071"/>
                    <a:pt x="451107" y="434355"/>
                    <a:pt x="440443" y="449591"/>
                  </a:cubicBezTo>
                  <a:lnTo>
                    <a:pt x="502904" y="512062"/>
                  </a:lnTo>
                  <a:cubicBezTo>
                    <a:pt x="508997" y="518156"/>
                    <a:pt x="508997" y="527298"/>
                    <a:pt x="502904" y="533393"/>
                  </a:cubicBezTo>
                  <a:cubicBezTo>
                    <a:pt x="499857" y="536440"/>
                    <a:pt x="495286" y="537964"/>
                    <a:pt x="492239" y="537964"/>
                  </a:cubicBezTo>
                  <a:cubicBezTo>
                    <a:pt x="489193" y="537964"/>
                    <a:pt x="484622" y="536440"/>
                    <a:pt x="481575" y="533393"/>
                  </a:cubicBezTo>
                  <a:lnTo>
                    <a:pt x="419115" y="470923"/>
                  </a:lnTo>
                  <a:cubicBezTo>
                    <a:pt x="403880" y="481588"/>
                    <a:pt x="385599" y="487683"/>
                    <a:pt x="365794" y="487683"/>
                  </a:cubicBezTo>
                  <a:cubicBezTo>
                    <a:pt x="315521" y="487683"/>
                    <a:pt x="274388" y="446544"/>
                    <a:pt x="274388" y="396263"/>
                  </a:cubicBezTo>
                  <a:cubicBezTo>
                    <a:pt x="274388" y="345982"/>
                    <a:pt x="315521" y="304843"/>
                    <a:pt x="365794" y="304843"/>
                  </a:cubicBezTo>
                  <a:close/>
                  <a:moveTo>
                    <a:pt x="109747" y="304823"/>
                  </a:moveTo>
                  <a:lnTo>
                    <a:pt x="196599" y="304823"/>
                  </a:lnTo>
                  <a:cubicBezTo>
                    <a:pt x="205741" y="304823"/>
                    <a:pt x="213360" y="310920"/>
                    <a:pt x="213360" y="320065"/>
                  </a:cubicBezTo>
                  <a:cubicBezTo>
                    <a:pt x="213360" y="329210"/>
                    <a:pt x="205741" y="335307"/>
                    <a:pt x="196599" y="335307"/>
                  </a:cubicBezTo>
                  <a:lnTo>
                    <a:pt x="109747" y="335307"/>
                  </a:lnTo>
                  <a:cubicBezTo>
                    <a:pt x="100605" y="335307"/>
                    <a:pt x="92986" y="329210"/>
                    <a:pt x="92986" y="320065"/>
                  </a:cubicBezTo>
                  <a:cubicBezTo>
                    <a:pt x="92986" y="310920"/>
                    <a:pt x="100605" y="304823"/>
                    <a:pt x="109747" y="304823"/>
                  </a:cubicBezTo>
                  <a:close/>
                  <a:moveTo>
                    <a:pt x="106700" y="213370"/>
                  </a:moveTo>
                  <a:lnTo>
                    <a:pt x="380969" y="213370"/>
                  </a:lnTo>
                  <a:cubicBezTo>
                    <a:pt x="388588" y="213370"/>
                    <a:pt x="396206" y="219467"/>
                    <a:pt x="396206" y="228612"/>
                  </a:cubicBezTo>
                  <a:cubicBezTo>
                    <a:pt x="396206" y="237757"/>
                    <a:pt x="390111" y="243854"/>
                    <a:pt x="380969" y="243854"/>
                  </a:cubicBezTo>
                  <a:lnTo>
                    <a:pt x="106700" y="243854"/>
                  </a:lnTo>
                  <a:cubicBezTo>
                    <a:pt x="99081" y="243854"/>
                    <a:pt x="91463" y="237757"/>
                    <a:pt x="91463" y="228612"/>
                  </a:cubicBezTo>
                  <a:cubicBezTo>
                    <a:pt x="91463" y="219467"/>
                    <a:pt x="99081" y="213370"/>
                    <a:pt x="106700" y="213370"/>
                  </a:cubicBezTo>
                  <a:close/>
                  <a:moveTo>
                    <a:pt x="106700" y="121917"/>
                  </a:moveTo>
                  <a:lnTo>
                    <a:pt x="380969" y="121917"/>
                  </a:lnTo>
                  <a:cubicBezTo>
                    <a:pt x="388588" y="121917"/>
                    <a:pt x="396206" y="129538"/>
                    <a:pt x="396206" y="137159"/>
                  </a:cubicBezTo>
                  <a:cubicBezTo>
                    <a:pt x="396206" y="144780"/>
                    <a:pt x="388588" y="152401"/>
                    <a:pt x="380969" y="152401"/>
                  </a:cubicBezTo>
                  <a:lnTo>
                    <a:pt x="106700" y="152401"/>
                  </a:lnTo>
                  <a:cubicBezTo>
                    <a:pt x="99081" y="152401"/>
                    <a:pt x="91463" y="144780"/>
                    <a:pt x="91463" y="137159"/>
                  </a:cubicBezTo>
                  <a:cubicBezTo>
                    <a:pt x="91463" y="129538"/>
                    <a:pt x="99081" y="121917"/>
                    <a:pt x="106700" y="121917"/>
                  </a:cubicBezTo>
                  <a:close/>
                  <a:moveTo>
                    <a:pt x="15239" y="0"/>
                  </a:moveTo>
                  <a:lnTo>
                    <a:pt x="472430" y="0"/>
                  </a:lnTo>
                  <a:cubicBezTo>
                    <a:pt x="481573" y="0"/>
                    <a:pt x="487669" y="7621"/>
                    <a:pt x="487669" y="15241"/>
                  </a:cubicBezTo>
                  <a:lnTo>
                    <a:pt x="487669" y="259097"/>
                  </a:lnTo>
                  <a:cubicBezTo>
                    <a:pt x="487669" y="268242"/>
                    <a:pt x="481573" y="274339"/>
                    <a:pt x="472430" y="274339"/>
                  </a:cubicBezTo>
                  <a:cubicBezTo>
                    <a:pt x="463286" y="274339"/>
                    <a:pt x="457190" y="268242"/>
                    <a:pt x="457190" y="259097"/>
                  </a:cubicBezTo>
                  <a:lnTo>
                    <a:pt x="457190" y="30482"/>
                  </a:lnTo>
                  <a:lnTo>
                    <a:pt x="30479" y="30482"/>
                  </a:lnTo>
                  <a:lnTo>
                    <a:pt x="30479" y="518195"/>
                  </a:lnTo>
                  <a:lnTo>
                    <a:pt x="243834" y="518195"/>
                  </a:lnTo>
                  <a:cubicBezTo>
                    <a:pt x="252978" y="518195"/>
                    <a:pt x="259074" y="524291"/>
                    <a:pt x="259074" y="533436"/>
                  </a:cubicBezTo>
                  <a:cubicBezTo>
                    <a:pt x="259074" y="542581"/>
                    <a:pt x="252978" y="548677"/>
                    <a:pt x="243834" y="548677"/>
                  </a:cubicBezTo>
                  <a:lnTo>
                    <a:pt x="15239" y="548677"/>
                  </a:lnTo>
                  <a:cubicBezTo>
                    <a:pt x="7620" y="548677"/>
                    <a:pt x="0" y="542581"/>
                    <a:pt x="0" y="533436"/>
                  </a:cubicBezTo>
                  <a:lnTo>
                    <a:pt x="0" y="15241"/>
                  </a:lnTo>
                  <a:cubicBezTo>
                    <a:pt x="0" y="7621"/>
                    <a:pt x="7620" y="0"/>
                    <a:pt x="15239" y="0"/>
                  </a:cubicBezTo>
                  <a:close/>
                </a:path>
              </a:pathLst>
            </a:custGeom>
            <a:solidFill>
              <a:schemeClr val="accent2"/>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anrope SemiBold" charset="0"/>
              </a:endParaRPr>
            </a:p>
          </p:txBody>
        </p:sp>
        <p:sp>
          <p:nvSpPr>
            <p:cNvPr id="10" name="Freeform 104"/>
            <p:cNvSpPr/>
            <p:nvPr/>
          </p:nvSpPr>
          <p:spPr bwMode="auto">
            <a:xfrm>
              <a:off x="6914125" y="3296416"/>
              <a:ext cx="212394" cy="194687"/>
            </a:xfrm>
            <a:custGeom>
              <a:avLst/>
              <a:gdLst>
                <a:gd name="T0" fmla="*/ 10880 w 11520"/>
                <a:gd name="T1" fmla="*/ 0 h 10560"/>
                <a:gd name="T2" fmla="*/ 640 w 11520"/>
                <a:gd name="T3" fmla="*/ 0 h 10560"/>
                <a:gd name="T4" fmla="*/ 0 w 11520"/>
                <a:gd name="T5" fmla="*/ 640 h 10560"/>
                <a:gd name="T6" fmla="*/ 0 w 11520"/>
                <a:gd name="T7" fmla="*/ 8000 h 10560"/>
                <a:gd name="T8" fmla="*/ 640 w 11520"/>
                <a:gd name="T9" fmla="*/ 8640 h 10560"/>
                <a:gd name="T10" fmla="*/ 4480 w 11520"/>
                <a:gd name="T11" fmla="*/ 8640 h 10560"/>
                <a:gd name="T12" fmla="*/ 4480 w 11520"/>
                <a:gd name="T13" fmla="*/ 9920 h 10560"/>
                <a:gd name="T14" fmla="*/ 960 w 11520"/>
                <a:gd name="T15" fmla="*/ 9920 h 10560"/>
                <a:gd name="T16" fmla="*/ 640 w 11520"/>
                <a:gd name="T17" fmla="*/ 10240 h 10560"/>
                <a:gd name="T18" fmla="*/ 960 w 11520"/>
                <a:gd name="T19" fmla="*/ 10560 h 10560"/>
                <a:gd name="T20" fmla="*/ 10560 w 11520"/>
                <a:gd name="T21" fmla="*/ 10560 h 10560"/>
                <a:gd name="T22" fmla="*/ 10880 w 11520"/>
                <a:gd name="T23" fmla="*/ 10240 h 10560"/>
                <a:gd name="T24" fmla="*/ 10560 w 11520"/>
                <a:gd name="T25" fmla="*/ 9920 h 10560"/>
                <a:gd name="T26" fmla="*/ 7040 w 11520"/>
                <a:gd name="T27" fmla="*/ 9920 h 10560"/>
                <a:gd name="T28" fmla="*/ 7040 w 11520"/>
                <a:gd name="T29" fmla="*/ 8640 h 10560"/>
                <a:gd name="T30" fmla="*/ 10880 w 11520"/>
                <a:gd name="T31" fmla="*/ 8640 h 10560"/>
                <a:gd name="T32" fmla="*/ 11520 w 11520"/>
                <a:gd name="T33" fmla="*/ 8000 h 10560"/>
                <a:gd name="T34" fmla="*/ 11520 w 11520"/>
                <a:gd name="T35" fmla="*/ 640 h 10560"/>
                <a:gd name="T36" fmla="*/ 10880 w 11520"/>
                <a:gd name="T37" fmla="*/ 0 h 10560"/>
                <a:gd name="T38" fmla="*/ 6400 w 11520"/>
                <a:gd name="T39" fmla="*/ 9920 h 10560"/>
                <a:gd name="T40" fmla="*/ 5120 w 11520"/>
                <a:gd name="T41" fmla="*/ 9920 h 10560"/>
                <a:gd name="T42" fmla="*/ 5120 w 11520"/>
                <a:gd name="T43" fmla="*/ 8640 h 10560"/>
                <a:gd name="T44" fmla="*/ 6400 w 11520"/>
                <a:gd name="T45" fmla="*/ 8640 h 10560"/>
                <a:gd name="T46" fmla="*/ 6400 w 11520"/>
                <a:gd name="T47" fmla="*/ 9920 h 10560"/>
                <a:gd name="T48" fmla="*/ 10880 w 11520"/>
                <a:gd name="T49" fmla="*/ 8000 h 10560"/>
                <a:gd name="T50" fmla="*/ 640 w 11520"/>
                <a:gd name="T51" fmla="*/ 8000 h 10560"/>
                <a:gd name="T52" fmla="*/ 640 w 11520"/>
                <a:gd name="T53" fmla="*/ 640 h 10560"/>
                <a:gd name="T54" fmla="*/ 10880 w 11520"/>
                <a:gd name="T55" fmla="*/ 640 h 10560"/>
                <a:gd name="T56" fmla="*/ 10880 w 11520"/>
                <a:gd name="T57" fmla="*/ 8000 h 10560"/>
                <a:gd name="T58" fmla="*/ 2880 w 11520"/>
                <a:gd name="T59" fmla="*/ 6720 h 10560"/>
                <a:gd name="T60" fmla="*/ 3200 w 11520"/>
                <a:gd name="T61" fmla="*/ 6400 h 10560"/>
                <a:gd name="T62" fmla="*/ 3200 w 11520"/>
                <a:gd name="T63" fmla="*/ 4800 h 10560"/>
                <a:gd name="T64" fmla="*/ 2880 w 11520"/>
                <a:gd name="T65" fmla="*/ 4480 h 10560"/>
                <a:gd name="T66" fmla="*/ 2560 w 11520"/>
                <a:gd name="T67" fmla="*/ 4800 h 10560"/>
                <a:gd name="T68" fmla="*/ 2560 w 11520"/>
                <a:gd name="T69" fmla="*/ 6400 h 10560"/>
                <a:gd name="T70" fmla="*/ 2880 w 11520"/>
                <a:gd name="T71" fmla="*/ 6720 h 10560"/>
                <a:gd name="T72" fmla="*/ 4800 w 11520"/>
                <a:gd name="T73" fmla="*/ 6720 h 10560"/>
                <a:gd name="T74" fmla="*/ 5120 w 11520"/>
                <a:gd name="T75" fmla="*/ 6400 h 10560"/>
                <a:gd name="T76" fmla="*/ 5120 w 11520"/>
                <a:gd name="T77" fmla="*/ 3520 h 10560"/>
                <a:gd name="T78" fmla="*/ 4800 w 11520"/>
                <a:gd name="T79" fmla="*/ 3200 h 10560"/>
                <a:gd name="T80" fmla="*/ 4480 w 11520"/>
                <a:gd name="T81" fmla="*/ 3520 h 10560"/>
                <a:gd name="T82" fmla="*/ 4480 w 11520"/>
                <a:gd name="T83" fmla="*/ 6400 h 10560"/>
                <a:gd name="T84" fmla="*/ 4800 w 11520"/>
                <a:gd name="T85" fmla="*/ 6720 h 10560"/>
                <a:gd name="T86" fmla="*/ 6720 w 11520"/>
                <a:gd name="T87" fmla="*/ 6720 h 10560"/>
                <a:gd name="T88" fmla="*/ 7040 w 11520"/>
                <a:gd name="T89" fmla="*/ 6400 h 10560"/>
                <a:gd name="T90" fmla="*/ 7040 w 11520"/>
                <a:gd name="T91" fmla="*/ 4160 h 10560"/>
                <a:gd name="T92" fmla="*/ 6720 w 11520"/>
                <a:gd name="T93" fmla="*/ 3840 h 10560"/>
                <a:gd name="T94" fmla="*/ 6400 w 11520"/>
                <a:gd name="T95" fmla="*/ 4160 h 10560"/>
                <a:gd name="T96" fmla="*/ 6400 w 11520"/>
                <a:gd name="T97" fmla="*/ 6400 h 10560"/>
                <a:gd name="T98" fmla="*/ 6720 w 11520"/>
                <a:gd name="T99" fmla="*/ 6720 h 10560"/>
                <a:gd name="T100" fmla="*/ 8640 w 11520"/>
                <a:gd name="T101" fmla="*/ 6720 h 10560"/>
                <a:gd name="T102" fmla="*/ 8960 w 11520"/>
                <a:gd name="T103" fmla="*/ 6400 h 10560"/>
                <a:gd name="T104" fmla="*/ 8960 w 11520"/>
                <a:gd name="T105" fmla="*/ 2880 h 10560"/>
                <a:gd name="T106" fmla="*/ 8640 w 11520"/>
                <a:gd name="T107" fmla="*/ 2560 h 10560"/>
                <a:gd name="T108" fmla="*/ 8320 w 11520"/>
                <a:gd name="T109" fmla="*/ 2880 h 10560"/>
                <a:gd name="T110" fmla="*/ 8320 w 11520"/>
                <a:gd name="T111" fmla="*/ 6400 h 10560"/>
                <a:gd name="T112" fmla="*/ 8640 w 11520"/>
                <a:gd name="T113" fmla="*/ 6720 h 10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520" h="10560">
                  <a:moveTo>
                    <a:pt x="10880" y="0"/>
                  </a:moveTo>
                  <a:lnTo>
                    <a:pt x="640" y="0"/>
                  </a:lnTo>
                  <a:cubicBezTo>
                    <a:pt x="288" y="0"/>
                    <a:pt x="0" y="288"/>
                    <a:pt x="0" y="640"/>
                  </a:cubicBezTo>
                  <a:lnTo>
                    <a:pt x="0" y="8000"/>
                  </a:lnTo>
                  <a:cubicBezTo>
                    <a:pt x="0" y="8352"/>
                    <a:pt x="288" y="8640"/>
                    <a:pt x="640" y="8640"/>
                  </a:cubicBezTo>
                  <a:lnTo>
                    <a:pt x="4480" y="8640"/>
                  </a:lnTo>
                  <a:lnTo>
                    <a:pt x="4480" y="9920"/>
                  </a:lnTo>
                  <a:lnTo>
                    <a:pt x="960" y="9920"/>
                  </a:lnTo>
                  <a:cubicBezTo>
                    <a:pt x="800" y="9920"/>
                    <a:pt x="640" y="10080"/>
                    <a:pt x="640" y="10240"/>
                  </a:cubicBezTo>
                  <a:cubicBezTo>
                    <a:pt x="640" y="10400"/>
                    <a:pt x="800" y="10560"/>
                    <a:pt x="960" y="10560"/>
                  </a:cubicBezTo>
                  <a:lnTo>
                    <a:pt x="10560" y="10560"/>
                  </a:lnTo>
                  <a:cubicBezTo>
                    <a:pt x="10720" y="10560"/>
                    <a:pt x="10880" y="10400"/>
                    <a:pt x="10880" y="10240"/>
                  </a:cubicBezTo>
                  <a:cubicBezTo>
                    <a:pt x="10880" y="10080"/>
                    <a:pt x="10720" y="9920"/>
                    <a:pt x="10560" y="9920"/>
                  </a:cubicBezTo>
                  <a:lnTo>
                    <a:pt x="7040" y="9920"/>
                  </a:lnTo>
                  <a:lnTo>
                    <a:pt x="7040" y="8640"/>
                  </a:lnTo>
                  <a:lnTo>
                    <a:pt x="10880" y="8640"/>
                  </a:lnTo>
                  <a:cubicBezTo>
                    <a:pt x="11232" y="8640"/>
                    <a:pt x="11520" y="8352"/>
                    <a:pt x="11520" y="8000"/>
                  </a:cubicBezTo>
                  <a:lnTo>
                    <a:pt x="11520" y="640"/>
                  </a:lnTo>
                  <a:cubicBezTo>
                    <a:pt x="11520" y="288"/>
                    <a:pt x="11232" y="0"/>
                    <a:pt x="10880" y="0"/>
                  </a:cubicBezTo>
                  <a:close/>
                  <a:moveTo>
                    <a:pt x="6400" y="9920"/>
                  </a:moveTo>
                  <a:lnTo>
                    <a:pt x="5120" y="9920"/>
                  </a:lnTo>
                  <a:lnTo>
                    <a:pt x="5120" y="8640"/>
                  </a:lnTo>
                  <a:lnTo>
                    <a:pt x="6400" y="8640"/>
                  </a:lnTo>
                  <a:lnTo>
                    <a:pt x="6400" y="9920"/>
                  </a:lnTo>
                  <a:close/>
                  <a:moveTo>
                    <a:pt x="10880" y="8000"/>
                  </a:moveTo>
                  <a:lnTo>
                    <a:pt x="640" y="8000"/>
                  </a:lnTo>
                  <a:lnTo>
                    <a:pt x="640" y="640"/>
                  </a:lnTo>
                  <a:lnTo>
                    <a:pt x="10880" y="640"/>
                  </a:lnTo>
                  <a:lnTo>
                    <a:pt x="10880" y="8000"/>
                  </a:lnTo>
                  <a:close/>
                  <a:moveTo>
                    <a:pt x="2880" y="6720"/>
                  </a:moveTo>
                  <a:cubicBezTo>
                    <a:pt x="3040" y="6720"/>
                    <a:pt x="3200" y="6560"/>
                    <a:pt x="3200" y="6400"/>
                  </a:cubicBezTo>
                  <a:lnTo>
                    <a:pt x="3200" y="4800"/>
                  </a:lnTo>
                  <a:cubicBezTo>
                    <a:pt x="3200" y="4640"/>
                    <a:pt x="3040" y="4480"/>
                    <a:pt x="2880" y="4480"/>
                  </a:cubicBezTo>
                  <a:cubicBezTo>
                    <a:pt x="2720" y="4480"/>
                    <a:pt x="2560" y="4640"/>
                    <a:pt x="2560" y="4800"/>
                  </a:cubicBezTo>
                  <a:lnTo>
                    <a:pt x="2560" y="6400"/>
                  </a:lnTo>
                  <a:cubicBezTo>
                    <a:pt x="2560" y="6560"/>
                    <a:pt x="2720" y="6720"/>
                    <a:pt x="2880" y="6720"/>
                  </a:cubicBezTo>
                  <a:close/>
                  <a:moveTo>
                    <a:pt x="4800" y="6720"/>
                  </a:moveTo>
                  <a:cubicBezTo>
                    <a:pt x="4960" y="6720"/>
                    <a:pt x="5120" y="6560"/>
                    <a:pt x="5120" y="6400"/>
                  </a:cubicBezTo>
                  <a:lnTo>
                    <a:pt x="5120" y="3520"/>
                  </a:lnTo>
                  <a:cubicBezTo>
                    <a:pt x="5120" y="3360"/>
                    <a:pt x="4960" y="3200"/>
                    <a:pt x="4800" y="3200"/>
                  </a:cubicBezTo>
                  <a:cubicBezTo>
                    <a:pt x="4640" y="3200"/>
                    <a:pt x="4480" y="3360"/>
                    <a:pt x="4480" y="3520"/>
                  </a:cubicBezTo>
                  <a:lnTo>
                    <a:pt x="4480" y="6400"/>
                  </a:lnTo>
                  <a:cubicBezTo>
                    <a:pt x="4480" y="6560"/>
                    <a:pt x="4640" y="6720"/>
                    <a:pt x="4800" y="6720"/>
                  </a:cubicBezTo>
                  <a:close/>
                  <a:moveTo>
                    <a:pt x="6720" y="6720"/>
                  </a:moveTo>
                  <a:cubicBezTo>
                    <a:pt x="6880" y="6720"/>
                    <a:pt x="7040" y="6560"/>
                    <a:pt x="7040" y="6400"/>
                  </a:cubicBezTo>
                  <a:lnTo>
                    <a:pt x="7040" y="4160"/>
                  </a:lnTo>
                  <a:cubicBezTo>
                    <a:pt x="7040" y="4000"/>
                    <a:pt x="6880" y="3840"/>
                    <a:pt x="6720" y="3840"/>
                  </a:cubicBezTo>
                  <a:cubicBezTo>
                    <a:pt x="6560" y="3840"/>
                    <a:pt x="6400" y="4000"/>
                    <a:pt x="6400" y="4160"/>
                  </a:cubicBezTo>
                  <a:lnTo>
                    <a:pt x="6400" y="6400"/>
                  </a:lnTo>
                  <a:cubicBezTo>
                    <a:pt x="6400" y="6560"/>
                    <a:pt x="6560" y="6720"/>
                    <a:pt x="6720" y="6720"/>
                  </a:cubicBezTo>
                  <a:close/>
                  <a:moveTo>
                    <a:pt x="8640" y="6720"/>
                  </a:moveTo>
                  <a:cubicBezTo>
                    <a:pt x="8800" y="6720"/>
                    <a:pt x="8960" y="6560"/>
                    <a:pt x="8960" y="6400"/>
                  </a:cubicBezTo>
                  <a:lnTo>
                    <a:pt x="8960" y="2880"/>
                  </a:lnTo>
                  <a:cubicBezTo>
                    <a:pt x="8960" y="2720"/>
                    <a:pt x="8800" y="2560"/>
                    <a:pt x="8640" y="2560"/>
                  </a:cubicBezTo>
                  <a:cubicBezTo>
                    <a:pt x="8480" y="2560"/>
                    <a:pt x="8320" y="2720"/>
                    <a:pt x="8320" y="2880"/>
                  </a:cubicBezTo>
                  <a:lnTo>
                    <a:pt x="8320" y="6400"/>
                  </a:lnTo>
                  <a:cubicBezTo>
                    <a:pt x="8320" y="6560"/>
                    <a:pt x="8480" y="6720"/>
                    <a:pt x="8640" y="6720"/>
                  </a:cubicBezTo>
                  <a:close/>
                </a:path>
              </a:pathLst>
            </a:custGeom>
            <a:solidFill>
              <a:schemeClr val="accent2"/>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anrope SemiBold" charset="0"/>
              </a:endParaRPr>
            </a:p>
          </p:txBody>
        </p:sp>
        <p:sp>
          <p:nvSpPr>
            <p:cNvPr id="11" name="Freeform 104"/>
            <p:cNvSpPr/>
            <p:nvPr/>
          </p:nvSpPr>
          <p:spPr bwMode="auto">
            <a:xfrm>
              <a:off x="6898270" y="5247982"/>
              <a:ext cx="212355" cy="212394"/>
            </a:xfrm>
            <a:custGeom>
              <a:avLst/>
              <a:gdLst>
                <a:gd name="T0" fmla="*/ 5760 w 11520"/>
                <a:gd name="T1" fmla="*/ 0 h 11520"/>
                <a:gd name="T2" fmla="*/ 0 w 11520"/>
                <a:gd name="T3" fmla="*/ 5760 h 11520"/>
                <a:gd name="T4" fmla="*/ 5760 w 11520"/>
                <a:gd name="T5" fmla="*/ 11520 h 11520"/>
                <a:gd name="T6" fmla="*/ 11520 w 11520"/>
                <a:gd name="T7" fmla="*/ 5760 h 11520"/>
                <a:gd name="T8" fmla="*/ 5760 w 11520"/>
                <a:gd name="T9" fmla="*/ 0 h 11520"/>
                <a:gd name="T10" fmla="*/ 5760 w 11520"/>
                <a:gd name="T11" fmla="*/ 10880 h 11520"/>
                <a:gd name="T12" fmla="*/ 640 w 11520"/>
                <a:gd name="T13" fmla="*/ 5760 h 11520"/>
                <a:gd name="T14" fmla="*/ 5760 w 11520"/>
                <a:gd name="T15" fmla="*/ 640 h 11520"/>
                <a:gd name="T16" fmla="*/ 10880 w 11520"/>
                <a:gd name="T17" fmla="*/ 5760 h 11520"/>
                <a:gd name="T18" fmla="*/ 5760 w 11520"/>
                <a:gd name="T19" fmla="*/ 10880 h 11520"/>
                <a:gd name="T20" fmla="*/ 5120 w 11520"/>
                <a:gd name="T21" fmla="*/ 7776 h 11520"/>
                <a:gd name="T22" fmla="*/ 4672 w 11520"/>
                <a:gd name="T23" fmla="*/ 7584 h 11520"/>
                <a:gd name="T24" fmla="*/ 2976 w 11520"/>
                <a:gd name="T25" fmla="*/ 5984 h 11520"/>
                <a:gd name="T26" fmla="*/ 2976 w 11520"/>
                <a:gd name="T27" fmla="*/ 5536 h 11520"/>
                <a:gd name="T28" fmla="*/ 3424 w 11520"/>
                <a:gd name="T29" fmla="*/ 5536 h 11520"/>
                <a:gd name="T30" fmla="*/ 5120 w 11520"/>
                <a:gd name="T31" fmla="*/ 7136 h 11520"/>
                <a:gd name="T32" fmla="*/ 8096 w 11520"/>
                <a:gd name="T33" fmla="*/ 4256 h 11520"/>
                <a:gd name="T34" fmla="*/ 8544 w 11520"/>
                <a:gd name="T35" fmla="*/ 4256 h 11520"/>
                <a:gd name="T36" fmla="*/ 8544 w 11520"/>
                <a:gd name="T37" fmla="*/ 4704 h 11520"/>
                <a:gd name="T38" fmla="*/ 5568 w 11520"/>
                <a:gd name="T39" fmla="*/ 7584 h 11520"/>
                <a:gd name="T40" fmla="*/ 5120 w 11520"/>
                <a:gd name="T41" fmla="*/ 7776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520" h="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120" y="7776"/>
                  </a:moveTo>
                  <a:cubicBezTo>
                    <a:pt x="4960" y="7776"/>
                    <a:pt x="4800" y="7712"/>
                    <a:pt x="4672" y="7584"/>
                  </a:cubicBezTo>
                  <a:lnTo>
                    <a:pt x="2976" y="5984"/>
                  </a:lnTo>
                  <a:cubicBezTo>
                    <a:pt x="2848" y="5856"/>
                    <a:pt x="2848" y="5664"/>
                    <a:pt x="2976" y="5536"/>
                  </a:cubicBezTo>
                  <a:cubicBezTo>
                    <a:pt x="3104" y="5408"/>
                    <a:pt x="3296" y="5408"/>
                    <a:pt x="3424" y="5536"/>
                  </a:cubicBezTo>
                  <a:lnTo>
                    <a:pt x="5120" y="7136"/>
                  </a:lnTo>
                  <a:lnTo>
                    <a:pt x="8096" y="4256"/>
                  </a:lnTo>
                  <a:cubicBezTo>
                    <a:pt x="8224" y="4128"/>
                    <a:pt x="8416" y="4128"/>
                    <a:pt x="8544" y="4256"/>
                  </a:cubicBezTo>
                  <a:cubicBezTo>
                    <a:pt x="8672" y="4384"/>
                    <a:pt x="8672" y="4576"/>
                    <a:pt x="8544" y="4704"/>
                  </a:cubicBezTo>
                  <a:lnTo>
                    <a:pt x="5568" y="7584"/>
                  </a:lnTo>
                  <a:cubicBezTo>
                    <a:pt x="5440" y="7712"/>
                    <a:pt x="5280" y="7776"/>
                    <a:pt x="5120" y="7776"/>
                  </a:cubicBezTo>
                  <a:close/>
                </a:path>
              </a:pathLst>
            </a:custGeom>
            <a:solidFill>
              <a:schemeClr val="accent2"/>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anrope SemiBold" charset="0"/>
              </a:endParaRPr>
            </a:p>
          </p:txBody>
        </p:sp>
        <p:sp>
          <p:nvSpPr>
            <p:cNvPr id="12" name="矩形 11"/>
            <p:cNvSpPr/>
            <p:nvPr/>
          </p:nvSpPr>
          <p:spPr>
            <a:xfrm>
              <a:off x="7431198" y="1954582"/>
              <a:ext cx="3540760" cy="400050"/>
            </a:xfrm>
            <a:prstGeom prst="rect">
              <a:avLst/>
            </a:prstGeom>
          </p:spPr>
          <p:txBody>
            <a:bodyPr vert="horz" lIns="91440" tIns="45720" rIns="91440" bIns="45720" rtlCol="0" anchor="b">
              <a:normAutofit fontScale="25000"/>
            </a:bodyPr>
            <a:lstStyle/>
            <a:p>
              <a:pPr>
                <a:lnSpc>
                  <a:spcPts val="2500"/>
                </a:lnSpc>
                <a:spcBef>
                  <a:spcPct val="0"/>
                </a:spcBef>
              </a:pPr>
              <a:r>
                <a:rPr lang="en-US" altLang="zh-CN" sz="8000" dirty="0">
                  <a:solidFill>
                    <a:schemeClr val="accent1"/>
                  </a:solidFill>
                  <a:latin typeface="Roboto Black" panose="02000000000000000000" charset="0"/>
                  <a:ea typeface="Roboto Black" panose="02000000000000000000" charset="0"/>
                  <a:cs typeface="+mn-ea"/>
                  <a:sym typeface="+mn-lt"/>
                </a:rPr>
                <a:t>Potential Drug Targets</a:t>
              </a:r>
              <a:endParaRPr lang="en-US" altLang="zh-CN" sz="8000" dirty="0">
                <a:solidFill>
                  <a:schemeClr val="accent1"/>
                </a:solidFill>
                <a:latin typeface="Roboto Black" panose="02000000000000000000" charset="0"/>
                <a:ea typeface="Roboto Black" panose="02000000000000000000" charset="0"/>
                <a:cs typeface="+mn-ea"/>
                <a:sym typeface="+mn-lt"/>
              </a:endParaRPr>
            </a:p>
          </p:txBody>
        </p:sp>
        <p:sp>
          <p:nvSpPr>
            <p:cNvPr id="13" name="文本框"/>
            <p:cNvSpPr txBox="1"/>
            <p:nvPr/>
          </p:nvSpPr>
          <p:spPr>
            <a:xfrm>
              <a:off x="7431268" y="2323896"/>
              <a:ext cx="3657645" cy="616387"/>
            </a:xfrm>
            <a:prstGeom prst="rect">
              <a:avLst/>
            </a:prstGeom>
          </p:spPr>
          <p:txBody>
            <a:bodyPr wrap="square" rtlCol="0">
              <a:spAutoFit/>
            </a:bodyPr>
            <a:lstStyle>
              <a:defPPr>
                <a:defRPr lang="zh-CN"/>
              </a:defPPr>
              <a:lvl1pPr>
                <a:lnSpc>
                  <a:spcPts val="1500"/>
                </a:lnSpc>
                <a:defRPr sz="900"/>
              </a:lvl1pPr>
            </a:lstStyle>
            <a:p>
              <a:pPr>
                <a:lnSpc>
                  <a:spcPct val="150000"/>
                </a:lnSpc>
              </a:pPr>
              <a:r>
                <a:rPr lang="en-US" altLang="zh-CN" sz="1200" dirty="0">
                  <a:solidFill>
                    <a:schemeClr val="tx1">
                      <a:lumMod val="75000"/>
                      <a:lumOff val="25000"/>
                    </a:schemeClr>
                  </a:solidFill>
                  <a:latin typeface="+mn-ea"/>
                  <a:cs typeface="Manrope SemiBold" charset="0"/>
                  <a:sym typeface="Manrope SemiBold" charset="0"/>
                </a:rPr>
                <a:t>It serves a variety of purposes, making presentations powerful tools</a:t>
              </a:r>
              <a:endParaRPr lang="zh-CN" altLang="en-US" sz="1200" dirty="0">
                <a:solidFill>
                  <a:schemeClr val="tx1">
                    <a:lumMod val="75000"/>
                    <a:lumOff val="25000"/>
                  </a:schemeClr>
                </a:solidFill>
                <a:latin typeface="+mn-ea"/>
                <a:cs typeface="Manrope SemiBold" charset="0"/>
                <a:sym typeface="Manrope SemiBold" charset="0"/>
              </a:endParaRPr>
            </a:p>
          </p:txBody>
        </p:sp>
        <p:sp>
          <p:nvSpPr>
            <p:cNvPr id="14" name="矩形 13"/>
            <p:cNvSpPr/>
            <p:nvPr/>
          </p:nvSpPr>
          <p:spPr>
            <a:xfrm>
              <a:off x="7431198" y="3031542"/>
              <a:ext cx="3540125" cy="400050"/>
            </a:xfrm>
            <a:prstGeom prst="rect">
              <a:avLst/>
            </a:prstGeom>
          </p:spPr>
          <p:txBody>
            <a:bodyPr vert="horz" lIns="91440" tIns="45720" rIns="91440" bIns="45720" rtlCol="0" anchor="b">
              <a:normAutofit fontScale="25000"/>
            </a:bodyPr>
            <a:lstStyle/>
            <a:p>
              <a:pPr>
                <a:lnSpc>
                  <a:spcPts val="2500"/>
                </a:lnSpc>
                <a:spcBef>
                  <a:spcPct val="0"/>
                </a:spcBef>
              </a:pPr>
              <a:r>
                <a:rPr lang="en-US" altLang="zh-CN" sz="8000" dirty="0">
                  <a:solidFill>
                    <a:schemeClr val="accent2"/>
                  </a:solidFill>
                  <a:latin typeface="Roboto Black" panose="02000000000000000000" charset="0"/>
                  <a:ea typeface="Roboto Black" panose="02000000000000000000" charset="0"/>
                  <a:cs typeface="+mn-ea"/>
                  <a:sym typeface="+mn-lt"/>
                </a:rPr>
                <a:t>Clinical Implications</a:t>
              </a:r>
              <a:endParaRPr lang="en-US" altLang="zh-CN" sz="8000" dirty="0">
                <a:solidFill>
                  <a:schemeClr val="accent2"/>
                </a:solidFill>
                <a:latin typeface="Roboto Black" panose="02000000000000000000" charset="0"/>
                <a:ea typeface="Roboto Black" panose="02000000000000000000" charset="0"/>
                <a:cs typeface="+mn-ea"/>
                <a:sym typeface="+mn-lt"/>
              </a:endParaRPr>
            </a:p>
          </p:txBody>
        </p:sp>
        <p:sp>
          <p:nvSpPr>
            <p:cNvPr id="15" name="文本框"/>
            <p:cNvSpPr txBox="1"/>
            <p:nvPr/>
          </p:nvSpPr>
          <p:spPr>
            <a:xfrm>
              <a:off x="7431268" y="3292946"/>
              <a:ext cx="3657645" cy="368300"/>
            </a:xfrm>
            <a:prstGeom prst="rect">
              <a:avLst/>
            </a:prstGeom>
          </p:spPr>
          <p:txBody>
            <a:bodyPr wrap="square" rtlCol="0">
              <a:spAutoFit/>
            </a:bodyPr>
            <a:lstStyle>
              <a:defPPr>
                <a:defRPr lang="zh-CN"/>
              </a:defPPr>
              <a:lvl1pPr>
                <a:lnSpc>
                  <a:spcPts val="1500"/>
                </a:lnSpc>
                <a:defRPr sz="900"/>
              </a:lvl1pPr>
            </a:lstStyle>
            <a:p>
              <a:pPr>
                <a:lnSpc>
                  <a:spcPct val="150000"/>
                </a:lnSpc>
              </a:pPr>
              <a:r>
                <a:rPr lang="en-US" altLang="zh-CN" sz="1200" dirty="0">
                  <a:solidFill>
                    <a:schemeClr val="tx1">
                      <a:lumMod val="75000"/>
                      <a:lumOff val="25000"/>
                    </a:schemeClr>
                  </a:solidFill>
                  <a:latin typeface="+mn-ea"/>
                  <a:cs typeface="Manrope SemiBold" charset="0"/>
                  <a:sym typeface="Manrope SemiBold" charset="0"/>
                </a:rPr>
                <a:t>Personalized Treatment , Patient Stratification</a:t>
              </a:r>
              <a:endParaRPr lang="zh-CN" altLang="en-US" sz="1200" dirty="0">
                <a:solidFill>
                  <a:schemeClr val="tx1">
                    <a:lumMod val="75000"/>
                    <a:lumOff val="25000"/>
                  </a:schemeClr>
                </a:solidFill>
                <a:latin typeface="+mn-ea"/>
                <a:cs typeface="Manrope SemiBold" charset="0"/>
                <a:sym typeface="Manrope SemiBold" charset="0"/>
              </a:endParaRPr>
            </a:p>
          </p:txBody>
        </p:sp>
        <p:sp>
          <p:nvSpPr>
            <p:cNvPr id="16" name="矩形 15"/>
            <p:cNvSpPr/>
            <p:nvPr/>
          </p:nvSpPr>
          <p:spPr>
            <a:xfrm>
              <a:off x="7431198" y="3815767"/>
              <a:ext cx="3086100" cy="400050"/>
            </a:xfrm>
            <a:prstGeom prst="rect">
              <a:avLst/>
            </a:prstGeom>
          </p:spPr>
          <p:txBody>
            <a:bodyPr vert="horz" lIns="91440" tIns="45720" rIns="91440" bIns="45720" rtlCol="0" anchor="b">
              <a:normAutofit fontScale="25000"/>
            </a:bodyPr>
            <a:lstStyle/>
            <a:p>
              <a:pPr>
                <a:lnSpc>
                  <a:spcPts val="2500"/>
                </a:lnSpc>
                <a:spcBef>
                  <a:spcPct val="0"/>
                </a:spcBef>
              </a:pPr>
              <a:r>
                <a:rPr lang="en-US" altLang="zh-CN" sz="8000" dirty="0">
                  <a:solidFill>
                    <a:schemeClr val="accent1"/>
                  </a:solidFill>
                  <a:latin typeface="Roboto Black" panose="02000000000000000000" charset="0"/>
                  <a:ea typeface="Roboto Black" panose="02000000000000000000" charset="0"/>
                  <a:cs typeface="+mn-ea"/>
                  <a:sym typeface="+mn-lt"/>
                </a:rPr>
                <a:t>Limitations</a:t>
              </a:r>
              <a:endParaRPr lang="en-US" altLang="zh-CN" sz="8000" dirty="0">
                <a:solidFill>
                  <a:schemeClr val="accent1"/>
                </a:solidFill>
                <a:latin typeface="Roboto Black" panose="02000000000000000000" charset="0"/>
                <a:ea typeface="Roboto Black" panose="02000000000000000000" charset="0"/>
                <a:cs typeface="+mn-ea"/>
                <a:sym typeface="+mn-lt"/>
              </a:endParaRPr>
            </a:p>
          </p:txBody>
        </p:sp>
        <p:sp>
          <p:nvSpPr>
            <p:cNvPr id="17" name="文本框"/>
            <p:cNvSpPr txBox="1"/>
            <p:nvPr/>
          </p:nvSpPr>
          <p:spPr>
            <a:xfrm>
              <a:off x="7431268" y="4226571"/>
              <a:ext cx="3657645" cy="645160"/>
            </a:xfrm>
            <a:prstGeom prst="rect">
              <a:avLst/>
            </a:prstGeom>
          </p:spPr>
          <p:txBody>
            <a:bodyPr wrap="square" rtlCol="0">
              <a:spAutoFit/>
            </a:bodyPr>
            <a:lstStyle>
              <a:defPPr>
                <a:defRPr lang="zh-CN"/>
              </a:defPPr>
              <a:lvl1pPr>
                <a:lnSpc>
                  <a:spcPts val="1500"/>
                </a:lnSpc>
                <a:defRPr sz="900"/>
              </a:lvl1pPr>
            </a:lstStyle>
            <a:p>
              <a:pPr>
                <a:lnSpc>
                  <a:spcPct val="150000"/>
                </a:lnSpc>
              </a:pPr>
              <a:r>
                <a:rPr lang="en-US" altLang="zh-CN" sz="1200" dirty="0">
                  <a:solidFill>
                    <a:schemeClr val="tx1">
                      <a:lumMod val="75000"/>
                      <a:lumOff val="25000"/>
                    </a:schemeClr>
                  </a:solidFill>
                  <a:latin typeface="+mn-ea"/>
                  <a:cs typeface="Manrope SemiBold" charset="0"/>
                  <a:sym typeface="Manrope SemiBold" charset="0"/>
                </a:rPr>
                <a:t>Potential biases in publicly available datasets, need for experimental validation.</a:t>
              </a:r>
              <a:endParaRPr lang="en-US" altLang="zh-CN" sz="1200" dirty="0">
                <a:solidFill>
                  <a:schemeClr val="tx1">
                    <a:lumMod val="75000"/>
                    <a:lumOff val="25000"/>
                  </a:schemeClr>
                </a:solidFill>
                <a:latin typeface="+mn-ea"/>
                <a:cs typeface="Manrope SemiBold" charset="0"/>
                <a:sym typeface="Manrope SemiBold" charset="0"/>
              </a:endParaRPr>
            </a:p>
          </p:txBody>
        </p:sp>
        <p:sp>
          <p:nvSpPr>
            <p:cNvPr id="18" name="矩形 17"/>
            <p:cNvSpPr/>
            <p:nvPr/>
          </p:nvSpPr>
          <p:spPr>
            <a:xfrm>
              <a:off x="7431198" y="4977817"/>
              <a:ext cx="2891155" cy="400050"/>
            </a:xfrm>
            <a:prstGeom prst="rect">
              <a:avLst/>
            </a:prstGeom>
          </p:spPr>
          <p:txBody>
            <a:bodyPr vert="horz" lIns="91440" tIns="45720" rIns="91440" bIns="45720" rtlCol="0" anchor="b"/>
            <a:lstStyle/>
            <a:p>
              <a:pPr>
                <a:lnSpc>
                  <a:spcPts val="2500"/>
                </a:lnSpc>
                <a:spcBef>
                  <a:spcPct val="0"/>
                </a:spcBef>
              </a:pPr>
              <a:r>
                <a:rPr lang="en-US" altLang="zh-CN" sz="2000" dirty="0">
                  <a:solidFill>
                    <a:schemeClr val="accent2"/>
                  </a:solidFill>
                  <a:latin typeface="Roboto Black" panose="02000000000000000000" charset="0"/>
                  <a:ea typeface="Roboto Black" panose="02000000000000000000" charset="0"/>
                  <a:cs typeface="+mn-ea"/>
                  <a:sym typeface="+mn-lt"/>
                </a:rPr>
                <a:t>Future Directions</a:t>
              </a:r>
              <a:endParaRPr lang="en-US" altLang="zh-CN" sz="2000" dirty="0">
                <a:solidFill>
                  <a:schemeClr val="accent2"/>
                </a:solidFill>
                <a:latin typeface="Roboto Black" panose="02000000000000000000" charset="0"/>
                <a:ea typeface="Roboto Black" panose="02000000000000000000" charset="0"/>
                <a:cs typeface="+mn-ea"/>
                <a:sym typeface="+mn-lt"/>
              </a:endParaRPr>
            </a:p>
          </p:txBody>
        </p:sp>
        <p:sp>
          <p:nvSpPr>
            <p:cNvPr id="19" name="文本框"/>
            <p:cNvSpPr txBox="1"/>
            <p:nvPr/>
          </p:nvSpPr>
          <p:spPr>
            <a:xfrm>
              <a:off x="7431268" y="5239288"/>
              <a:ext cx="3657645" cy="645160"/>
            </a:xfrm>
            <a:prstGeom prst="rect">
              <a:avLst/>
            </a:prstGeom>
          </p:spPr>
          <p:txBody>
            <a:bodyPr wrap="square" rtlCol="0">
              <a:spAutoFit/>
            </a:bodyPr>
            <a:lstStyle>
              <a:defPPr>
                <a:defRPr lang="zh-CN"/>
              </a:defPPr>
              <a:lvl1pPr>
                <a:lnSpc>
                  <a:spcPts val="1500"/>
                </a:lnSpc>
                <a:defRPr sz="900"/>
              </a:lvl1pPr>
            </a:lstStyle>
            <a:p>
              <a:pPr>
                <a:lnSpc>
                  <a:spcPct val="150000"/>
                </a:lnSpc>
              </a:pPr>
              <a:r>
                <a:rPr lang="en-US" altLang="zh-CN" sz="1200" dirty="0">
                  <a:solidFill>
                    <a:schemeClr val="tx1">
                      <a:lumMod val="75000"/>
                      <a:lumOff val="25000"/>
                    </a:schemeClr>
                  </a:solidFill>
                  <a:latin typeface="+mn-ea"/>
                  <a:cs typeface="Manrope SemiBold" charset="0"/>
                  <a:sym typeface="Manrope SemiBold" charset="0"/>
                </a:rPr>
                <a:t>Experimental Validations, Clinical Trials, Collaborations  </a:t>
              </a:r>
              <a:endParaRPr lang="zh-CN" altLang="en-US" sz="1200" dirty="0">
                <a:solidFill>
                  <a:schemeClr val="tx1">
                    <a:lumMod val="75000"/>
                    <a:lumOff val="25000"/>
                  </a:schemeClr>
                </a:solidFill>
                <a:latin typeface="+mn-ea"/>
                <a:cs typeface="Manrope SemiBold" charset="0"/>
                <a:sym typeface="Manrope SemiBold" charset="0"/>
              </a:endParaRPr>
            </a:p>
          </p:txBody>
        </p:sp>
        <p:grpSp>
          <p:nvGrpSpPr>
            <p:cNvPr id="20" name="组合 19"/>
            <p:cNvGrpSpPr/>
            <p:nvPr/>
          </p:nvGrpSpPr>
          <p:grpSpPr>
            <a:xfrm>
              <a:off x="1566338" y="1636447"/>
              <a:ext cx="4553434" cy="4600170"/>
              <a:chOff x="1142239" y="1636447"/>
              <a:chExt cx="4553434" cy="4600170"/>
            </a:xfrm>
          </p:grpSpPr>
          <p:sp>
            <p:nvSpPr>
              <p:cNvPr id="21" name="AutoShape 3"/>
              <p:cNvSpPr>
                <a:spLocks noChangeAspect="1" noChangeArrowheads="1" noTextEdit="1"/>
              </p:cNvSpPr>
              <p:nvPr/>
            </p:nvSpPr>
            <p:spPr bwMode="auto">
              <a:xfrm>
                <a:off x="1352517" y="1640119"/>
                <a:ext cx="1390578" cy="2812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22" name="Freeform 5"/>
              <p:cNvSpPr/>
              <p:nvPr/>
            </p:nvSpPr>
            <p:spPr bwMode="auto">
              <a:xfrm>
                <a:off x="1350681" y="1636447"/>
                <a:ext cx="1390578" cy="2816655"/>
              </a:xfrm>
              <a:custGeom>
                <a:avLst/>
                <a:gdLst>
                  <a:gd name="T0" fmla="*/ 0 w 849"/>
                  <a:gd name="T1" fmla="*/ 852 h 1724"/>
                  <a:gd name="T2" fmla="*/ 0 w 849"/>
                  <a:gd name="T3" fmla="*/ 1724 h 1724"/>
                  <a:gd name="T4" fmla="*/ 757 w 849"/>
                  <a:gd name="T5" fmla="*/ 1724 h 1724"/>
                  <a:gd name="T6" fmla="*/ 757 w 849"/>
                  <a:gd name="T7" fmla="*/ 863 h 1724"/>
                  <a:gd name="T8" fmla="*/ 849 w 849"/>
                  <a:gd name="T9" fmla="*/ 767 h 1724"/>
                  <a:gd name="T10" fmla="*/ 849 w 849"/>
                  <a:gd name="T11" fmla="*/ 0 h 1724"/>
                  <a:gd name="T12" fmla="*/ 0 w 849"/>
                  <a:gd name="T13" fmla="*/ 852 h 1724"/>
                </a:gdLst>
                <a:ahLst/>
                <a:cxnLst>
                  <a:cxn ang="0">
                    <a:pos x="T0" y="T1"/>
                  </a:cxn>
                  <a:cxn ang="0">
                    <a:pos x="T2" y="T3"/>
                  </a:cxn>
                  <a:cxn ang="0">
                    <a:pos x="T4" y="T5"/>
                  </a:cxn>
                  <a:cxn ang="0">
                    <a:pos x="T6" y="T7"/>
                  </a:cxn>
                  <a:cxn ang="0">
                    <a:pos x="T8" y="T9"/>
                  </a:cxn>
                  <a:cxn ang="0">
                    <a:pos x="T10" y="T11"/>
                  </a:cxn>
                  <a:cxn ang="0">
                    <a:pos x="T12" y="T13"/>
                  </a:cxn>
                </a:cxnLst>
                <a:rect l="0" t="0" r="r" b="b"/>
                <a:pathLst>
                  <a:path w="849" h="1724">
                    <a:moveTo>
                      <a:pt x="0" y="852"/>
                    </a:moveTo>
                    <a:cubicBezTo>
                      <a:pt x="0" y="1724"/>
                      <a:pt x="0" y="1724"/>
                      <a:pt x="0" y="1724"/>
                    </a:cubicBezTo>
                    <a:cubicBezTo>
                      <a:pt x="757" y="1724"/>
                      <a:pt x="757" y="1724"/>
                      <a:pt x="757" y="1724"/>
                    </a:cubicBezTo>
                    <a:cubicBezTo>
                      <a:pt x="757" y="863"/>
                      <a:pt x="757" y="863"/>
                      <a:pt x="757" y="863"/>
                    </a:cubicBezTo>
                    <a:cubicBezTo>
                      <a:pt x="757" y="811"/>
                      <a:pt x="798" y="769"/>
                      <a:pt x="849" y="767"/>
                    </a:cubicBezTo>
                    <a:cubicBezTo>
                      <a:pt x="849" y="0"/>
                      <a:pt x="849" y="0"/>
                      <a:pt x="849" y="0"/>
                    </a:cubicBezTo>
                    <a:cubicBezTo>
                      <a:pt x="380" y="2"/>
                      <a:pt x="0" y="383"/>
                      <a:pt x="0" y="852"/>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23" name="AutoShape 7"/>
              <p:cNvSpPr>
                <a:spLocks noChangeAspect="1" noChangeArrowheads="1" noTextEdit="1"/>
              </p:cNvSpPr>
              <p:nvPr/>
            </p:nvSpPr>
            <p:spPr bwMode="auto">
              <a:xfrm>
                <a:off x="2744013" y="1638283"/>
                <a:ext cx="1400370" cy="2300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24" name="Freeform 9"/>
              <p:cNvSpPr/>
              <p:nvPr/>
            </p:nvSpPr>
            <p:spPr bwMode="auto">
              <a:xfrm>
                <a:off x="2742177" y="1636447"/>
                <a:ext cx="1400370" cy="2300085"/>
              </a:xfrm>
              <a:custGeom>
                <a:avLst/>
                <a:gdLst>
                  <a:gd name="T0" fmla="*/ 855 w 855"/>
                  <a:gd name="T1" fmla="*/ 1091 h 1407"/>
                  <a:gd name="T2" fmla="*/ 855 w 855"/>
                  <a:gd name="T3" fmla="*/ 1091 h 1407"/>
                  <a:gd name="T4" fmla="*/ 855 w 855"/>
                  <a:gd name="T5" fmla="*/ 852 h 1407"/>
                  <a:gd name="T6" fmla="*/ 3 w 855"/>
                  <a:gd name="T7" fmla="*/ 0 h 1407"/>
                  <a:gd name="T8" fmla="*/ 3 w 855"/>
                  <a:gd name="T9" fmla="*/ 0 h 1407"/>
                  <a:gd name="T10" fmla="*/ 0 w 855"/>
                  <a:gd name="T11" fmla="*/ 0 h 1407"/>
                  <a:gd name="T12" fmla="*/ 0 w 855"/>
                  <a:gd name="T13" fmla="*/ 767 h 1407"/>
                  <a:gd name="T14" fmla="*/ 3 w 855"/>
                  <a:gd name="T15" fmla="*/ 767 h 1407"/>
                  <a:gd name="T16" fmla="*/ 3 w 855"/>
                  <a:gd name="T17" fmla="*/ 767 h 1407"/>
                  <a:gd name="T18" fmla="*/ 99 w 855"/>
                  <a:gd name="T19" fmla="*/ 863 h 1407"/>
                  <a:gd name="T20" fmla="*/ 99 w 855"/>
                  <a:gd name="T21" fmla="*/ 1407 h 1407"/>
                  <a:gd name="T22" fmla="*/ 855 w 855"/>
                  <a:gd name="T23" fmla="*/ 1407 h 1407"/>
                  <a:gd name="T24" fmla="*/ 855 w 855"/>
                  <a:gd name="T25" fmla="*/ 1091 h 1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5" h="1407">
                    <a:moveTo>
                      <a:pt x="855" y="1091"/>
                    </a:moveTo>
                    <a:cubicBezTo>
                      <a:pt x="855" y="1091"/>
                      <a:pt x="855" y="1091"/>
                      <a:pt x="855" y="1091"/>
                    </a:cubicBezTo>
                    <a:cubicBezTo>
                      <a:pt x="855" y="852"/>
                      <a:pt x="855" y="852"/>
                      <a:pt x="855" y="852"/>
                    </a:cubicBezTo>
                    <a:cubicBezTo>
                      <a:pt x="855" y="382"/>
                      <a:pt x="473" y="0"/>
                      <a:pt x="3" y="0"/>
                    </a:cubicBezTo>
                    <a:cubicBezTo>
                      <a:pt x="3" y="0"/>
                      <a:pt x="3" y="0"/>
                      <a:pt x="3" y="0"/>
                    </a:cubicBezTo>
                    <a:cubicBezTo>
                      <a:pt x="2" y="0"/>
                      <a:pt x="1" y="0"/>
                      <a:pt x="0" y="0"/>
                    </a:cubicBezTo>
                    <a:cubicBezTo>
                      <a:pt x="0" y="767"/>
                      <a:pt x="0" y="767"/>
                      <a:pt x="0" y="767"/>
                    </a:cubicBezTo>
                    <a:cubicBezTo>
                      <a:pt x="1" y="767"/>
                      <a:pt x="2" y="767"/>
                      <a:pt x="3" y="767"/>
                    </a:cubicBezTo>
                    <a:cubicBezTo>
                      <a:pt x="3" y="767"/>
                      <a:pt x="3" y="767"/>
                      <a:pt x="3" y="767"/>
                    </a:cubicBezTo>
                    <a:cubicBezTo>
                      <a:pt x="56" y="767"/>
                      <a:pt x="99" y="810"/>
                      <a:pt x="99" y="863"/>
                    </a:cubicBezTo>
                    <a:cubicBezTo>
                      <a:pt x="99" y="1407"/>
                      <a:pt x="99" y="1407"/>
                      <a:pt x="99" y="1407"/>
                    </a:cubicBezTo>
                    <a:cubicBezTo>
                      <a:pt x="855" y="1407"/>
                      <a:pt x="855" y="1407"/>
                      <a:pt x="855" y="1407"/>
                    </a:cubicBezTo>
                    <a:lnTo>
                      <a:pt x="855" y="1091"/>
                    </a:lnTo>
                    <a:close/>
                  </a:path>
                </a:pathLst>
              </a:custGeom>
              <a:solidFill>
                <a:schemeClr val="accent2"/>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25" name="AutoShape 11"/>
              <p:cNvSpPr>
                <a:spLocks noChangeAspect="1" noChangeArrowheads="1" noTextEdit="1"/>
              </p:cNvSpPr>
              <p:nvPr/>
            </p:nvSpPr>
            <p:spPr bwMode="auto">
              <a:xfrm>
                <a:off x="2905064" y="3936532"/>
                <a:ext cx="1400370" cy="2300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26" name="Freeform 13"/>
              <p:cNvSpPr/>
              <p:nvPr/>
            </p:nvSpPr>
            <p:spPr bwMode="auto">
              <a:xfrm>
                <a:off x="2903228" y="3934696"/>
                <a:ext cx="1400370" cy="2300085"/>
              </a:xfrm>
              <a:custGeom>
                <a:avLst/>
                <a:gdLst>
                  <a:gd name="T0" fmla="*/ 852 w 855"/>
                  <a:gd name="T1" fmla="*/ 640 h 1407"/>
                  <a:gd name="T2" fmla="*/ 756 w 855"/>
                  <a:gd name="T3" fmla="*/ 544 h 1407"/>
                  <a:gd name="T4" fmla="*/ 756 w 855"/>
                  <a:gd name="T5" fmla="*/ 0 h 1407"/>
                  <a:gd name="T6" fmla="*/ 0 w 855"/>
                  <a:gd name="T7" fmla="*/ 0 h 1407"/>
                  <a:gd name="T8" fmla="*/ 0 w 855"/>
                  <a:gd name="T9" fmla="*/ 317 h 1407"/>
                  <a:gd name="T10" fmla="*/ 0 w 855"/>
                  <a:gd name="T11" fmla="*/ 317 h 1407"/>
                  <a:gd name="T12" fmla="*/ 0 w 855"/>
                  <a:gd name="T13" fmla="*/ 555 h 1407"/>
                  <a:gd name="T14" fmla="*/ 852 w 855"/>
                  <a:gd name="T15" fmla="*/ 1407 h 1407"/>
                  <a:gd name="T16" fmla="*/ 852 w 855"/>
                  <a:gd name="T17" fmla="*/ 1407 h 1407"/>
                  <a:gd name="T18" fmla="*/ 855 w 855"/>
                  <a:gd name="T19" fmla="*/ 1407 h 1407"/>
                  <a:gd name="T20" fmla="*/ 855 w 855"/>
                  <a:gd name="T21" fmla="*/ 640 h 1407"/>
                  <a:gd name="T22" fmla="*/ 852 w 855"/>
                  <a:gd name="T23" fmla="*/ 640 h 1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5" h="1407">
                    <a:moveTo>
                      <a:pt x="852" y="640"/>
                    </a:moveTo>
                    <a:cubicBezTo>
                      <a:pt x="799" y="640"/>
                      <a:pt x="756" y="597"/>
                      <a:pt x="756" y="544"/>
                    </a:cubicBezTo>
                    <a:cubicBezTo>
                      <a:pt x="756" y="0"/>
                      <a:pt x="756" y="0"/>
                      <a:pt x="756" y="0"/>
                    </a:cubicBezTo>
                    <a:cubicBezTo>
                      <a:pt x="0" y="0"/>
                      <a:pt x="0" y="0"/>
                      <a:pt x="0" y="0"/>
                    </a:cubicBezTo>
                    <a:cubicBezTo>
                      <a:pt x="0" y="317"/>
                      <a:pt x="0" y="317"/>
                      <a:pt x="0" y="317"/>
                    </a:cubicBezTo>
                    <a:cubicBezTo>
                      <a:pt x="0" y="317"/>
                      <a:pt x="0" y="317"/>
                      <a:pt x="0" y="317"/>
                    </a:cubicBezTo>
                    <a:cubicBezTo>
                      <a:pt x="0" y="555"/>
                      <a:pt x="0" y="555"/>
                      <a:pt x="0" y="555"/>
                    </a:cubicBezTo>
                    <a:cubicBezTo>
                      <a:pt x="0" y="1026"/>
                      <a:pt x="382" y="1407"/>
                      <a:pt x="852" y="1407"/>
                    </a:cubicBezTo>
                    <a:cubicBezTo>
                      <a:pt x="852" y="1407"/>
                      <a:pt x="852" y="1407"/>
                      <a:pt x="852" y="1407"/>
                    </a:cubicBezTo>
                    <a:cubicBezTo>
                      <a:pt x="853" y="1407"/>
                      <a:pt x="854" y="1407"/>
                      <a:pt x="855" y="1407"/>
                    </a:cubicBezTo>
                    <a:cubicBezTo>
                      <a:pt x="855" y="640"/>
                      <a:pt x="855" y="640"/>
                      <a:pt x="855" y="640"/>
                    </a:cubicBezTo>
                    <a:cubicBezTo>
                      <a:pt x="854" y="640"/>
                      <a:pt x="853" y="640"/>
                      <a:pt x="852" y="64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27" name="AutoShape 15"/>
              <p:cNvSpPr>
                <a:spLocks noChangeAspect="1" noChangeArrowheads="1" noTextEdit="1"/>
              </p:cNvSpPr>
              <p:nvPr/>
            </p:nvSpPr>
            <p:spPr bwMode="auto">
              <a:xfrm>
                <a:off x="2732738" y="3157758"/>
                <a:ext cx="1390578" cy="2817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28" name="Freeform 17"/>
              <p:cNvSpPr/>
              <p:nvPr/>
            </p:nvSpPr>
            <p:spPr bwMode="auto">
              <a:xfrm>
                <a:off x="4303259" y="3420327"/>
                <a:ext cx="1392414" cy="2814206"/>
              </a:xfrm>
              <a:custGeom>
                <a:avLst/>
                <a:gdLst>
                  <a:gd name="T0" fmla="*/ 850 w 850"/>
                  <a:gd name="T1" fmla="*/ 871 h 1723"/>
                  <a:gd name="T2" fmla="*/ 850 w 850"/>
                  <a:gd name="T3" fmla="*/ 0 h 1723"/>
                  <a:gd name="T4" fmla="*/ 93 w 850"/>
                  <a:gd name="T5" fmla="*/ 0 h 1723"/>
                  <a:gd name="T6" fmla="*/ 93 w 850"/>
                  <a:gd name="T7" fmla="*/ 860 h 1723"/>
                  <a:gd name="T8" fmla="*/ 0 w 850"/>
                  <a:gd name="T9" fmla="*/ 956 h 1723"/>
                  <a:gd name="T10" fmla="*/ 0 w 850"/>
                  <a:gd name="T11" fmla="*/ 1723 h 1723"/>
                  <a:gd name="T12" fmla="*/ 850 w 850"/>
                  <a:gd name="T13" fmla="*/ 871 h 1723"/>
                </a:gdLst>
                <a:ahLst/>
                <a:cxnLst>
                  <a:cxn ang="0">
                    <a:pos x="T0" y="T1"/>
                  </a:cxn>
                  <a:cxn ang="0">
                    <a:pos x="T2" y="T3"/>
                  </a:cxn>
                  <a:cxn ang="0">
                    <a:pos x="T4" y="T5"/>
                  </a:cxn>
                  <a:cxn ang="0">
                    <a:pos x="T6" y="T7"/>
                  </a:cxn>
                  <a:cxn ang="0">
                    <a:pos x="T8" y="T9"/>
                  </a:cxn>
                  <a:cxn ang="0">
                    <a:pos x="T10" y="T11"/>
                  </a:cxn>
                  <a:cxn ang="0">
                    <a:pos x="T12" y="T13"/>
                  </a:cxn>
                </a:cxnLst>
                <a:rect l="0" t="0" r="r" b="b"/>
                <a:pathLst>
                  <a:path w="850" h="1723">
                    <a:moveTo>
                      <a:pt x="850" y="871"/>
                    </a:moveTo>
                    <a:cubicBezTo>
                      <a:pt x="850" y="0"/>
                      <a:pt x="850" y="0"/>
                      <a:pt x="850" y="0"/>
                    </a:cubicBezTo>
                    <a:cubicBezTo>
                      <a:pt x="93" y="0"/>
                      <a:pt x="93" y="0"/>
                      <a:pt x="93" y="0"/>
                    </a:cubicBezTo>
                    <a:cubicBezTo>
                      <a:pt x="93" y="860"/>
                      <a:pt x="93" y="860"/>
                      <a:pt x="93" y="860"/>
                    </a:cubicBezTo>
                    <a:cubicBezTo>
                      <a:pt x="93" y="912"/>
                      <a:pt x="51" y="954"/>
                      <a:pt x="0" y="956"/>
                    </a:cubicBezTo>
                    <a:cubicBezTo>
                      <a:pt x="0" y="1723"/>
                      <a:pt x="0" y="1723"/>
                      <a:pt x="0" y="1723"/>
                    </a:cubicBezTo>
                    <a:cubicBezTo>
                      <a:pt x="469" y="1722"/>
                      <a:pt x="850" y="1341"/>
                      <a:pt x="850" y="871"/>
                    </a:cubicBezTo>
                    <a:close/>
                  </a:path>
                </a:pathLst>
              </a:custGeom>
              <a:solidFill>
                <a:schemeClr val="accent2"/>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cs typeface="Manrope SemiBold" charset="0"/>
                </a:endParaRPr>
              </a:p>
            </p:txBody>
          </p:sp>
          <p:sp>
            <p:nvSpPr>
              <p:cNvPr id="29" name="TextBox 14"/>
              <p:cNvSpPr txBox="1"/>
              <p:nvPr/>
            </p:nvSpPr>
            <p:spPr>
              <a:xfrm>
                <a:off x="1142239" y="4543822"/>
                <a:ext cx="1620303" cy="706755"/>
              </a:xfrm>
              <a:prstGeom prst="rect">
                <a:avLst/>
              </a:prstGeom>
            </p:spPr>
            <p:txBody>
              <a:bodyPr wrap="square">
                <a:spAutoFit/>
              </a:bodyPr>
              <a:lstStyle>
                <a:defPPr>
                  <a:defRPr lang="zh-CN"/>
                </a:defPPr>
                <a:lvl1pPr>
                  <a:defRPr sz="2800">
                    <a:solidFill>
                      <a:srgbClr val="E87F80"/>
                    </a:solidFill>
                    <a:latin typeface="YouSheBiaoTiYuan" panose="00000500000000000000" pitchFamily="50" charset="-122"/>
                    <a:ea typeface="YouSheBiaoTiYuan" panose="00000500000000000000" pitchFamily="50" charset="-122"/>
                  </a:defRPr>
                </a:lvl1pPr>
              </a:lstStyle>
              <a:p>
                <a:pPr algn="ctr"/>
                <a:r>
                  <a:rPr lang="en-US" altLang="zh-CN" sz="2000" dirty="0">
                    <a:solidFill>
                      <a:schemeClr val="accent2"/>
                    </a:solidFill>
                    <a:latin typeface="Roboto Black" panose="02000000000000000000" charset="0"/>
                    <a:ea typeface="Roboto Black" panose="02000000000000000000" charset="0"/>
                    <a:cs typeface="Manrope SemiBold" charset="0"/>
                  </a:rPr>
                  <a:t>Target Genes</a:t>
                </a:r>
                <a:endParaRPr lang="zh-CN" altLang="en-US" sz="2000" dirty="0">
                  <a:solidFill>
                    <a:schemeClr val="accent2"/>
                  </a:solidFill>
                  <a:latin typeface="Roboto Black" panose="02000000000000000000" charset="0"/>
                  <a:ea typeface="Roboto Black" panose="02000000000000000000" charset="0"/>
                  <a:cs typeface="Manrope SemiBold" charset="0"/>
                </a:endParaRPr>
              </a:p>
            </p:txBody>
          </p:sp>
          <p:sp>
            <p:nvSpPr>
              <p:cNvPr id="30" name="TextBox 14"/>
              <p:cNvSpPr txBox="1"/>
              <p:nvPr/>
            </p:nvSpPr>
            <p:spPr>
              <a:xfrm>
                <a:off x="1386171" y="2849981"/>
                <a:ext cx="1132437" cy="583565"/>
              </a:xfrm>
              <a:prstGeom prst="rect">
                <a:avLst/>
              </a:prstGeom>
              <a:noFill/>
            </p:spPr>
            <p:txBody>
              <a:bodyPr wrap="square" rtlCol="0">
                <a:spAutoFit/>
              </a:bodyPr>
              <a:lstStyle/>
              <a:p>
                <a:pPr algn="ctr"/>
                <a:r>
                  <a:rPr lang="en-US" altLang="zh-CN" sz="1600" dirty="0">
                    <a:solidFill>
                      <a:schemeClr val="bg1"/>
                    </a:solidFill>
                    <a:latin typeface="Roboto Black" panose="02000000000000000000" charset="0"/>
                    <a:ea typeface="Roboto Black" panose="02000000000000000000" charset="0"/>
                    <a:cs typeface="Manrope SemiBold" charset="0"/>
                  </a:rPr>
                  <a:t>Statistical Analysis</a:t>
                </a:r>
                <a:endParaRPr lang="en-US" altLang="zh-CN" sz="1600" dirty="0">
                  <a:solidFill>
                    <a:schemeClr val="bg1"/>
                  </a:solidFill>
                  <a:latin typeface="Roboto Black" panose="02000000000000000000" charset="0"/>
                  <a:ea typeface="Roboto Black" panose="02000000000000000000" charset="0"/>
                  <a:cs typeface="Manrope SemiBold" charset="0"/>
                </a:endParaRPr>
              </a:p>
            </p:txBody>
          </p:sp>
          <p:sp>
            <p:nvSpPr>
              <p:cNvPr id="31" name="TextBox 14"/>
              <p:cNvSpPr txBox="1"/>
              <p:nvPr/>
            </p:nvSpPr>
            <p:spPr>
              <a:xfrm>
                <a:off x="2942844" y="2849981"/>
                <a:ext cx="1132437" cy="706755"/>
              </a:xfrm>
              <a:prstGeom prst="rect">
                <a:avLst/>
              </a:prstGeom>
              <a:noFill/>
            </p:spPr>
            <p:txBody>
              <a:bodyPr wrap="square" rtlCol="0">
                <a:spAutoFit/>
              </a:bodyPr>
              <a:lstStyle/>
              <a:p>
                <a:pPr algn="ctr"/>
                <a:r>
                  <a:rPr lang="en-US" altLang="zh-CN" sz="2000" dirty="0">
                    <a:solidFill>
                      <a:schemeClr val="bg1"/>
                    </a:solidFill>
                    <a:latin typeface="Roboto Black" panose="02000000000000000000" charset="0"/>
                    <a:ea typeface="Roboto Black" panose="02000000000000000000" charset="0"/>
                    <a:cs typeface="Manrope SemiBold" charset="0"/>
                  </a:rPr>
                  <a:t>Interper-tation</a:t>
                </a:r>
                <a:endParaRPr lang="en-US" altLang="zh-CN" sz="2000" dirty="0">
                  <a:solidFill>
                    <a:schemeClr val="bg1"/>
                  </a:solidFill>
                  <a:latin typeface="Roboto Black" panose="02000000000000000000" charset="0"/>
                  <a:ea typeface="Roboto Black" panose="02000000000000000000" charset="0"/>
                  <a:cs typeface="Manrope SemiBold" charset="0"/>
                </a:endParaRPr>
              </a:p>
            </p:txBody>
          </p:sp>
          <p:sp>
            <p:nvSpPr>
              <p:cNvPr id="32" name="TextBox 14"/>
              <p:cNvSpPr txBox="1"/>
              <p:nvPr/>
            </p:nvSpPr>
            <p:spPr>
              <a:xfrm>
                <a:off x="2942844" y="4601892"/>
                <a:ext cx="1132437" cy="706755"/>
              </a:xfrm>
              <a:prstGeom prst="rect">
                <a:avLst/>
              </a:prstGeom>
              <a:noFill/>
            </p:spPr>
            <p:txBody>
              <a:bodyPr wrap="square" rtlCol="0">
                <a:spAutoFit/>
              </a:bodyPr>
              <a:lstStyle/>
              <a:p>
                <a:pPr algn="ctr"/>
                <a:r>
                  <a:rPr lang="en-US" altLang="zh-CN" sz="2000" dirty="0">
                    <a:solidFill>
                      <a:schemeClr val="bg1"/>
                    </a:solidFill>
                    <a:latin typeface="Roboto Black" panose="02000000000000000000" charset="0"/>
                    <a:ea typeface="Roboto Black" panose="02000000000000000000" charset="0"/>
                    <a:cs typeface="Manrope SemiBold" charset="0"/>
                  </a:rPr>
                  <a:t>Limitations</a:t>
                </a:r>
                <a:endParaRPr lang="zh-CN" altLang="en-US" sz="2000" dirty="0">
                  <a:solidFill>
                    <a:schemeClr val="bg1"/>
                  </a:solidFill>
                  <a:latin typeface="Roboto Black" panose="02000000000000000000" charset="0"/>
                  <a:ea typeface="Roboto Black" panose="02000000000000000000" charset="0"/>
                  <a:cs typeface="Manrope SemiBold" charset="0"/>
                </a:endParaRPr>
              </a:p>
            </p:txBody>
          </p:sp>
          <p:sp>
            <p:nvSpPr>
              <p:cNvPr id="33" name="TextBox 14"/>
              <p:cNvSpPr txBox="1"/>
              <p:nvPr/>
            </p:nvSpPr>
            <p:spPr>
              <a:xfrm>
                <a:off x="4338194" y="4601897"/>
                <a:ext cx="1302385" cy="706755"/>
              </a:xfrm>
              <a:prstGeom prst="rect">
                <a:avLst/>
              </a:prstGeom>
              <a:noFill/>
            </p:spPr>
            <p:txBody>
              <a:bodyPr wrap="square" rtlCol="0">
                <a:spAutoFit/>
              </a:bodyPr>
              <a:lstStyle/>
              <a:p>
                <a:pPr algn="ctr"/>
                <a:r>
                  <a:rPr lang="en-US" altLang="zh-CN" sz="2000" dirty="0">
                    <a:solidFill>
                      <a:schemeClr val="bg1"/>
                    </a:solidFill>
                    <a:latin typeface="Roboto Black" panose="02000000000000000000" charset="0"/>
                    <a:ea typeface="Roboto Black" panose="02000000000000000000" charset="0"/>
                    <a:cs typeface="Manrope SemiBold" charset="0"/>
                  </a:rPr>
                  <a:t>Future</a:t>
                </a:r>
                <a:endParaRPr lang="en-US" altLang="zh-CN" sz="2000" dirty="0">
                  <a:solidFill>
                    <a:schemeClr val="bg1"/>
                  </a:solidFill>
                  <a:latin typeface="Roboto Black" panose="02000000000000000000" charset="0"/>
                  <a:ea typeface="Roboto Black" panose="02000000000000000000" charset="0"/>
                  <a:cs typeface="Manrope SemiBold" charset="0"/>
                </a:endParaRPr>
              </a:p>
              <a:p>
                <a:pPr algn="ctr"/>
                <a:r>
                  <a:rPr lang="en-US" altLang="zh-CN" sz="2000" dirty="0">
                    <a:solidFill>
                      <a:schemeClr val="bg1"/>
                    </a:solidFill>
                    <a:latin typeface="Roboto Black" panose="02000000000000000000" charset="0"/>
                    <a:ea typeface="Roboto Black" panose="02000000000000000000" charset="0"/>
                    <a:cs typeface="Manrope SemiBold" charset="0"/>
                  </a:rPr>
                  <a:t>Direction</a:t>
                </a:r>
                <a:endParaRPr lang="en-US" altLang="zh-CN" sz="2000" dirty="0">
                  <a:solidFill>
                    <a:schemeClr val="bg1"/>
                  </a:solidFill>
                  <a:latin typeface="Roboto Black" panose="02000000000000000000" charset="0"/>
                  <a:ea typeface="Roboto Black" panose="02000000000000000000" charset="0"/>
                  <a:cs typeface="Manrope SemiBold" charset="0"/>
                </a:endParaRPr>
              </a:p>
            </p:txBody>
          </p:sp>
        </p:grpSp>
      </p:gr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p:cNvGrpSpPr/>
          <p:nvPr/>
        </p:nvGrpSpPr>
        <p:grpSpPr>
          <a:xfrm>
            <a:off x="0" y="0"/>
            <a:ext cx="12192000" cy="6858000"/>
            <a:chOff x="0" y="0"/>
            <a:chExt cx="12192000" cy="6858000"/>
          </a:xfrm>
        </p:grpSpPr>
        <p:sp>
          <p:nvSpPr>
            <p:cNvPr id="44" name="矩形 43"/>
            <p:cNvSpPr/>
            <p:nvPr/>
          </p:nvSpPr>
          <p:spPr>
            <a:xfrm>
              <a:off x="0" y="0"/>
              <a:ext cx="12192000" cy="6858000"/>
            </a:xfrm>
            <a:prstGeom prst="rect">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pic>
          <p:nvPicPr>
            <p:cNvPr id="54" name="图形 53"/>
            <p:cNvPicPr>
              <a:picLocks noChangeAspect="1"/>
            </p:cNvPicPr>
            <p:nvPr/>
          </p:nvPicPr>
          <p:blipFill>
            <a:blip r:embed="rId1"/>
            <a:stretch>
              <a:fillRect/>
            </a:stretch>
          </p:blipFill>
          <p:spPr>
            <a:xfrm flipH="1" flipV="1">
              <a:off x="0" y="5132446"/>
              <a:ext cx="12192000" cy="1725554"/>
            </a:xfrm>
            <a:prstGeom prst="rect">
              <a:avLst/>
            </a:prstGeom>
          </p:spPr>
        </p:pic>
        <p:sp>
          <p:nvSpPr>
            <p:cNvPr id="46" name="矩形 45"/>
            <p:cNvSpPr/>
            <p:nvPr/>
          </p:nvSpPr>
          <p:spPr>
            <a:xfrm>
              <a:off x="311150" y="285750"/>
              <a:ext cx="11569700" cy="6286500"/>
            </a:xfrm>
            <a:prstGeom prst="rect">
              <a:avLst/>
            </a:prstGeom>
            <a:solidFill>
              <a:srgbClr val="FFF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grpSp>
          <p:nvGrpSpPr>
            <p:cNvPr id="49" name="组合 48"/>
            <p:cNvGrpSpPr/>
            <p:nvPr/>
          </p:nvGrpSpPr>
          <p:grpSpPr>
            <a:xfrm flipV="1">
              <a:off x="506284" y="493585"/>
              <a:ext cx="11179432" cy="701420"/>
              <a:chOff x="506284" y="5572649"/>
              <a:chExt cx="11179432" cy="701420"/>
            </a:xfrm>
          </p:grpSpPr>
          <p:pic>
            <p:nvPicPr>
              <p:cNvPr id="50" name="图形 49"/>
              <p:cNvPicPr>
                <a:picLocks noChangeAspect="1"/>
              </p:cNvPicPr>
              <p:nvPr/>
            </p:nvPicPr>
            <p:blipFill>
              <a:blip r:embed="rId2"/>
              <a:stretch>
                <a:fillRect/>
              </a:stretch>
            </p:blipFill>
            <p:spPr>
              <a:xfrm>
                <a:off x="506284" y="5572649"/>
                <a:ext cx="701419" cy="701419"/>
              </a:xfrm>
              <a:prstGeom prst="rect">
                <a:avLst/>
              </a:prstGeom>
            </p:spPr>
          </p:pic>
          <p:pic>
            <p:nvPicPr>
              <p:cNvPr id="51" name="图形 50"/>
              <p:cNvPicPr>
                <a:picLocks noChangeAspect="1"/>
              </p:cNvPicPr>
              <p:nvPr/>
            </p:nvPicPr>
            <p:blipFill>
              <a:blip r:embed="rId2"/>
              <a:stretch>
                <a:fillRect/>
              </a:stretch>
            </p:blipFill>
            <p:spPr>
              <a:xfrm flipH="1">
                <a:off x="10984297" y="5572650"/>
                <a:ext cx="701419" cy="701419"/>
              </a:xfrm>
              <a:prstGeom prst="rect">
                <a:avLst/>
              </a:prstGeom>
            </p:spPr>
          </p:pic>
        </p:grpSp>
        <p:grpSp>
          <p:nvGrpSpPr>
            <p:cNvPr id="55" name="组合 54"/>
            <p:cNvGrpSpPr/>
            <p:nvPr/>
          </p:nvGrpSpPr>
          <p:grpSpPr>
            <a:xfrm>
              <a:off x="506284" y="5662995"/>
              <a:ext cx="11179432" cy="701420"/>
              <a:chOff x="506284" y="5572649"/>
              <a:chExt cx="11179432" cy="701420"/>
            </a:xfrm>
          </p:grpSpPr>
          <p:pic>
            <p:nvPicPr>
              <p:cNvPr id="56" name="图形 55"/>
              <p:cNvPicPr>
                <a:picLocks noChangeAspect="1"/>
              </p:cNvPicPr>
              <p:nvPr/>
            </p:nvPicPr>
            <p:blipFill>
              <a:blip r:embed="rId3"/>
              <a:stretch>
                <a:fillRect/>
              </a:stretch>
            </p:blipFill>
            <p:spPr>
              <a:xfrm>
                <a:off x="506284" y="5572649"/>
                <a:ext cx="701419" cy="701419"/>
              </a:xfrm>
              <a:prstGeom prst="rect">
                <a:avLst/>
              </a:prstGeom>
            </p:spPr>
          </p:pic>
          <p:pic>
            <p:nvPicPr>
              <p:cNvPr id="57" name="图形 56"/>
              <p:cNvPicPr>
                <a:picLocks noChangeAspect="1"/>
              </p:cNvPicPr>
              <p:nvPr/>
            </p:nvPicPr>
            <p:blipFill>
              <a:blip r:embed="rId3"/>
              <a:stretch>
                <a:fillRect/>
              </a:stretch>
            </p:blipFill>
            <p:spPr>
              <a:xfrm flipH="1">
                <a:off x="10984297" y="5572650"/>
                <a:ext cx="701419" cy="701419"/>
              </a:xfrm>
              <a:prstGeom prst="rect">
                <a:avLst/>
              </a:prstGeom>
            </p:spPr>
          </p:pic>
        </p:grpSp>
      </p:grpSp>
      <p:sp>
        <p:nvSpPr>
          <p:cNvPr id="61" name="Oval 58"/>
          <p:cNvSpPr/>
          <p:nvPr/>
        </p:nvSpPr>
        <p:spPr>
          <a:xfrm>
            <a:off x="3046232" y="1514372"/>
            <a:ext cx="6099537" cy="3829256"/>
          </a:xfrm>
          <a:custGeom>
            <a:avLst/>
            <a:gdLst>
              <a:gd name="T0" fmla="*/ 2357 w 2416"/>
              <a:gd name="T1" fmla="*/ 389 h 1519"/>
              <a:gd name="T2" fmla="*/ 1236 w 2416"/>
              <a:gd name="T3" fmla="*/ 6 h 1519"/>
              <a:gd name="T4" fmla="*/ 1180 w 2416"/>
              <a:gd name="T5" fmla="*/ 6 h 1519"/>
              <a:gd name="T6" fmla="*/ 59 w 2416"/>
              <a:gd name="T7" fmla="*/ 389 h 1519"/>
              <a:gd name="T8" fmla="*/ 0 w 2416"/>
              <a:gd name="T9" fmla="*/ 471 h 1519"/>
              <a:gd name="T10" fmla="*/ 59 w 2416"/>
              <a:gd name="T11" fmla="*/ 553 h 1519"/>
              <a:gd name="T12" fmla="*/ 495 w 2416"/>
              <a:gd name="T13" fmla="*/ 701 h 1519"/>
              <a:gd name="T14" fmla="*/ 495 w 2416"/>
              <a:gd name="T15" fmla="*/ 1153 h 1519"/>
              <a:gd name="T16" fmla="*/ 517 w 2416"/>
              <a:gd name="T17" fmla="*/ 1211 h 1519"/>
              <a:gd name="T18" fmla="*/ 1213 w 2416"/>
              <a:gd name="T19" fmla="*/ 1519 h 1519"/>
              <a:gd name="T20" fmla="*/ 1898 w 2416"/>
              <a:gd name="T21" fmla="*/ 1223 h 1519"/>
              <a:gd name="T22" fmla="*/ 1921 w 2416"/>
              <a:gd name="T23" fmla="*/ 1164 h 1519"/>
              <a:gd name="T24" fmla="*/ 1921 w 2416"/>
              <a:gd name="T25" fmla="*/ 702 h 1519"/>
              <a:gd name="T26" fmla="*/ 2101 w 2416"/>
              <a:gd name="T27" fmla="*/ 640 h 1519"/>
              <a:gd name="T28" fmla="*/ 2101 w 2416"/>
              <a:gd name="T29" fmla="*/ 858 h 1519"/>
              <a:gd name="T30" fmla="*/ 2068 w 2416"/>
              <a:gd name="T31" fmla="*/ 926 h 1519"/>
              <a:gd name="T32" fmla="*/ 2068 w 2416"/>
              <a:gd name="T33" fmla="*/ 1138 h 1519"/>
              <a:gd name="T34" fmla="*/ 2155 w 2416"/>
              <a:gd name="T35" fmla="*/ 1224 h 1519"/>
              <a:gd name="T36" fmla="*/ 2241 w 2416"/>
              <a:gd name="T37" fmla="*/ 1138 h 1519"/>
              <a:gd name="T38" fmla="*/ 2241 w 2416"/>
              <a:gd name="T39" fmla="*/ 926 h 1519"/>
              <a:gd name="T40" fmla="*/ 2208 w 2416"/>
              <a:gd name="T41" fmla="*/ 858 h 1519"/>
              <a:gd name="T42" fmla="*/ 2208 w 2416"/>
              <a:gd name="T43" fmla="*/ 604 h 1519"/>
              <a:gd name="T44" fmla="*/ 2357 w 2416"/>
              <a:gd name="T45" fmla="*/ 553 h 1519"/>
              <a:gd name="T46" fmla="*/ 2416 w 2416"/>
              <a:gd name="T47" fmla="*/ 471 h 1519"/>
              <a:gd name="T48" fmla="*/ 2357 w 2416"/>
              <a:gd name="T49" fmla="*/ 389 h 1519"/>
              <a:gd name="T50" fmla="*/ 1748 w 2416"/>
              <a:gd name="T51" fmla="*/ 1128 h 1519"/>
              <a:gd name="T52" fmla="*/ 1213 w 2416"/>
              <a:gd name="T53" fmla="*/ 1345 h 1519"/>
              <a:gd name="T54" fmla="*/ 668 w 2416"/>
              <a:gd name="T55" fmla="*/ 1118 h 1519"/>
              <a:gd name="T56" fmla="*/ 668 w 2416"/>
              <a:gd name="T57" fmla="*/ 760 h 1519"/>
              <a:gd name="T58" fmla="*/ 1183 w 2416"/>
              <a:gd name="T59" fmla="*/ 935 h 1519"/>
              <a:gd name="T60" fmla="*/ 1211 w 2416"/>
              <a:gd name="T61" fmla="*/ 939 h 1519"/>
              <a:gd name="T62" fmla="*/ 1239 w 2416"/>
              <a:gd name="T63" fmla="*/ 935 h 1519"/>
              <a:gd name="T64" fmla="*/ 1748 w 2416"/>
              <a:gd name="T65" fmla="*/ 761 h 1519"/>
              <a:gd name="T66" fmla="*/ 1748 w 2416"/>
              <a:gd name="T67" fmla="*/ 1128 h 1519"/>
              <a:gd name="T68" fmla="*/ 1210 w 2416"/>
              <a:gd name="T69" fmla="*/ 761 h 1519"/>
              <a:gd name="T70" fmla="*/ 356 w 2416"/>
              <a:gd name="T71" fmla="*/ 470 h 1519"/>
              <a:gd name="T72" fmla="*/ 1208 w 2416"/>
              <a:gd name="T73" fmla="*/ 180 h 1519"/>
              <a:gd name="T74" fmla="*/ 2061 w 2416"/>
              <a:gd name="T75" fmla="*/ 471 h 1519"/>
              <a:gd name="T76" fmla="*/ 1210 w 2416"/>
              <a:gd name="T77" fmla="*/ 761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6" h="1519">
                <a:moveTo>
                  <a:pt x="2357" y="389"/>
                </a:moveTo>
                <a:lnTo>
                  <a:pt x="1236" y="6"/>
                </a:lnTo>
                <a:cubicBezTo>
                  <a:pt x="1218" y="0"/>
                  <a:pt x="1198" y="0"/>
                  <a:pt x="1180" y="6"/>
                </a:cubicBezTo>
                <a:lnTo>
                  <a:pt x="59" y="389"/>
                </a:lnTo>
                <a:cubicBezTo>
                  <a:pt x="24" y="400"/>
                  <a:pt x="0" y="433"/>
                  <a:pt x="0" y="471"/>
                </a:cubicBezTo>
                <a:cubicBezTo>
                  <a:pt x="0" y="508"/>
                  <a:pt x="24" y="541"/>
                  <a:pt x="59" y="553"/>
                </a:cubicBezTo>
                <a:lnTo>
                  <a:pt x="495" y="701"/>
                </a:lnTo>
                <a:lnTo>
                  <a:pt x="495" y="1153"/>
                </a:lnTo>
                <a:cubicBezTo>
                  <a:pt x="495" y="1174"/>
                  <a:pt x="503" y="1195"/>
                  <a:pt x="517" y="1211"/>
                </a:cubicBezTo>
                <a:cubicBezTo>
                  <a:pt x="695" y="1406"/>
                  <a:pt x="949" y="1519"/>
                  <a:pt x="1213" y="1519"/>
                </a:cubicBezTo>
                <a:cubicBezTo>
                  <a:pt x="1475" y="1519"/>
                  <a:pt x="1718" y="1414"/>
                  <a:pt x="1898" y="1223"/>
                </a:cubicBezTo>
                <a:cubicBezTo>
                  <a:pt x="1913" y="1207"/>
                  <a:pt x="1921" y="1186"/>
                  <a:pt x="1921" y="1164"/>
                </a:cubicBezTo>
                <a:lnTo>
                  <a:pt x="1921" y="702"/>
                </a:lnTo>
                <a:lnTo>
                  <a:pt x="2101" y="640"/>
                </a:lnTo>
                <a:lnTo>
                  <a:pt x="2101" y="858"/>
                </a:lnTo>
                <a:cubicBezTo>
                  <a:pt x="2081" y="874"/>
                  <a:pt x="2068" y="898"/>
                  <a:pt x="2068" y="926"/>
                </a:cubicBezTo>
                <a:lnTo>
                  <a:pt x="2068" y="1138"/>
                </a:lnTo>
                <a:cubicBezTo>
                  <a:pt x="2068" y="1185"/>
                  <a:pt x="2107" y="1224"/>
                  <a:pt x="2155" y="1224"/>
                </a:cubicBezTo>
                <a:cubicBezTo>
                  <a:pt x="2203" y="1224"/>
                  <a:pt x="2241" y="1185"/>
                  <a:pt x="2241" y="1138"/>
                </a:cubicBezTo>
                <a:lnTo>
                  <a:pt x="2241" y="926"/>
                </a:lnTo>
                <a:cubicBezTo>
                  <a:pt x="2241" y="898"/>
                  <a:pt x="2228" y="874"/>
                  <a:pt x="2208" y="858"/>
                </a:cubicBezTo>
                <a:lnTo>
                  <a:pt x="2208" y="604"/>
                </a:lnTo>
                <a:lnTo>
                  <a:pt x="2357" y="553"/>
                </a:lnTo>
                <a:cubicBezTo>
                  <a:pt x="2393" y="541"/>
                  <a:pt x="2416" y="508"/>
                  <a:pt x="2416" y="471"/>
                </a:cubicBezTo>
                <a:cubicBezTo>
                  <a:pt x="2416" y="433"/>
                  <a:pt x="2392" y="400"/>
                  <a:pt x="2357" y="389"/>
                </a:cubicBezTo>
                <a:close/>
                <a:moveTo>
                  <a:pt x="1748" y="1128"/>
                </a:moveTo>
                <a:cubicBezTo>
                  <a:pt x="1604" y="1268"/>
                  <a:pt x="1415" y="1345"/>
                  <a:pt x="1213" y="1345"/>
                </a:cubicBezTo>
                <a:cubicBezTo>
                  <a:pt x="1009" y="1345"/>
                  <a:pt x="812" y="1263"/>
                  <a:pt x="668" y="1118"/>
                </a:cubicBezTo>
                <a:lnTo>
                  <a:pt x="668" y="760"/>
                </a:lnTo>
                <a:lnTo>
                  <a:pt x="1183" y="935"/>
                </a:lnTo>
                <a:cubicBezTo>
                  <a:pt x="1192" y="938"/>
                  <a:pt x="1201" y="939"/>
                  <a:pt x="1211" y="939"/>
                </a:cubicBezTo>
                <a:cubicBezTo>
                  <a:pt x="1220" y="939"/>
                  <a:pt x="1229" y="938"/>
                  <a:pt x="1239" y="935"/>
                </a:cubicBezTo>
                <a:lnTo>
                  <a:pt x="1748" y="761"/>
                </a:lnTo>
                <a:lnTo>
                  <a:pt x="1748" y="1128"/>
                </a:lnTo>
                <a:close/>
                <a:moveTo>
                  <a:pt x="1210" y="761"/>
                </a:moveTo>
                <a:lnTo>
                  <a:pt x="356" y="470"/>
                </a:lnTo>
                <a:lnTo>
                  <a:pt x="1208" y="180"/>
                </a:lnTo>
                <a:lnTo>
                  <a:pt x="2061" y="471"/>
                </a:lnTo>
                <a:lnTo>
                  <a:pt x="1210" y="761"/>
                </a:lnTo>
                <a:close/>
              </a:path>
            </a:pathLst>
          </a:custGeom>
          <a:solidFill>
            <a:srgbClr val="FEF4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62" name="矩形 61"/>
          <p:cNvSpPr/>
          <p:nvPr/>
        </p:nvSpPr>
        <p:spPr>
          <a:xfrm>
            <a:off x="946150" y="2007255"/>
            <a:ext cx="10299700" cy="1014730"/>
          </a:xfrm>
          <a:prstGeom prst="rect">
            <a:avLst/>
          </a:prstGeom>
        </p:spPr>
        <p:txBody>
          <a:bodyPr wrap="square">
            <a:spAutoFit/>
          </a:bodyPr>
          <a:lstStyle/>
          <a:p>
            <a:pPr algn="ctr"/>
            <a:r>
              <a:rPr lang="en-US" altLang="zh-CN" sz="6000" dirty="0">
                <a:solidFill>
                  <a:srgbClr val="526AAB"/>
                </a:solidFill>
                <a:latin typeface="+mj-ea"/>
                <a:ea typeface="+mj-ea"/>
                <a:cs typeface="Roboto Black" panose="02000000000000000000" charset="0"/>
              </a:rPr>
              <a:t>THANK YOU</a:t>
            </a:r>
            <a:endParaRPr lang="zh-CN" altLang="en-US" sz="6000" dirty="0">
              <a:solidFill>
                <a:srgbClr val="526AAB"/>
              </a:solidFill>
              <a:latin typeface="+mj-ea"/>
              <a:ea typeface="+mj-ea"/>
              <a:cs typeface="Roboto Black" panose="02000000000000000000" charset="0"/>
            </a:endParaRPr>
          </a:p>
        </p:txBody>
      </p:sp>
      <p:pic>
        <p:nvPicPr>
          <p:cNvPr id="63" name="图形 62"/>
          <p:cNvPicPr>
            <a:picLocks noChangeAspect="1"/>
          </p:cNvPicPr>
          <p:nvPr/>
        </p:nvPicPr>
        <p:blipFill>
          <a:blip r:embed="rId4"/>
          <a:stretch>
            <a:fillRect/>
          </a:stretch>
        </p:blipFill>
        <p:spPr>
          <a:xfrm>
            <a:off x="3793678" y="3596872"/>
            <a:ext cx="4604645" cy="182563"/>
          </a:xfrm>
          <a:prstGeom prst="rect">
            <a:avLst/>
          </a:prstGeom>
        </p:spPr>
      </p:pic>
      <p:grpSp>
        <p:nvGrpSpPr>
          <p:cNvPr id="82" name="组合 81"/>
          <p:cNvGrpSpPr/>
          <p:nvPr/>
        </p:nvGrpSpPr>
        <p:grpSpPr>
          <a:xfrm>
            <a:off x="4940300" y="1295924"/>
            <a:ext cx="2311400" cy="498372"/>
            <a:chOff x="4940300" y="1652353"/>
            <a:chExt cx="2311400" cy="498372"/>
          </a:xfrm>
        </p:grpSpPr>
        <p:sp>
          <p:nvSpPr>
            <p:cNvPr id="65" name="椭圆 64"/>
            <p:cNvSpPr/>
            <p:nvPr/>
          </p:nvSpPr>
          <p:spPr>
            <a:xfrm>
              <a:off x="4940300"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78" name="Oval 65"/>
            <p:cNvSpPr/>
            <p:nvPr/>
          </p:nvSpPr>
          <p:spPr>
            <a:xfrm>
              <a:off x="5074691" y="1781657"/>
              <a:ext cx="229590" cy="239764"/>
            </a:xfrm>
            <a:custGeom>
              <a:avLst/>
              <a:gdLst>
                <a:gd name="T0" fmla="*/ 10185 w 10671"/>
                <a:gd name="T1" fmla="*/ 3987 h 11145"/>
                <a:gd name="T2" fmla="*/ 10185 w 10671"/>
                <a:gd name="T3" fmla="*/ 2746 h 11145"/>
                <a:gd name="T4" fmla="*/ 7848 w 10671"/>
                <a:gd name="T5" fmla="*/ 408 h 11145"/>
                <a:gd name="T6" fmla="*/ 4449 w 10671"/>
                <a:gd name="T7" fmla="*/ 408 h 11145"/>
                <a:gd name="T8" fmla="*/ 4348 w 10671"/>
                <a:gd name="T9" fmla="*/ 200 h 11145"/>
                <a:gd name="T10" fmla="*/ 4030 w 10671"/>
                <a:gd name="T11" fmla="*/ 0 h 11145"/>
                <a:gd name="T12" fmla="*/ 2544 w 10671"/>
                <a:gd name="T13" fmla="*/ 0 h 11145"/>
                <a:gd name="T14" fmla="*/ 0 w 10671"/>
                <a:gd name="T15" fmla="*/ 2543 h 11145"/>
                <a:gd name="T16" fmla="*/ 0 w 10671"/>
                <a:gd name="T17" fmla="*/ 8601 h 11145"/>
                <a:gd name="T18" fmla="*/ 2544 w 10671"/>
                <a:gd name="T19" fmla="*/ 11145 h 11145"/>
                <a:gd name="T20" fmla="*/ 8128 w 10671"/>
                <a:gd name="T21" fmla="*/ 11145 h 11145"/>
                <a:gd name="T22" fmla="*/ 10671 w 10671"/>
                <a:gd name="T23" fmla="*/ 8601 h 11145"/>
                <a:gd name="T24" fmla="*/ 10671 w 10671"/>
                <a:gd name="T25" fmla="*/ 4612 h 11145"/>
                <a:gd name="T26" fmla="*/ 10185 w 10671"/>
                <a:gd name="T27" fmla="*/ 3987 h 11145"/>
                <a:gd name="T28" fmla="*/ 7848 w 10671"/>
                <a:gd name="T29" fmla="*/ 1115 h 11145"/>
                <a:gd name="T30" fmla="*/ 9479 w 10671"/>
                <a:gd name="T31" fmla="*/ 2746 h 11145"/>
                <a:gd name="T32" fmla="*/ 9479 w 10671"/>
                <a:gd name="T33" fmla="*/ 3966 h 11145"/>
                <a:gd name="T34" fmla="*/ 6166 w 10671"/>
                <a:gd name="T35" fmla="*/ 3966 h 11145"/>
                <a:gd name="T36" fmla="*/ 4790 w 10671"/>
                <a:gd name="T37" fmla="*/ 1115 h 11145"/>
                <a:gd name="T38" fmla="*/ 7848 w 10671"/>
                <a:gd name="T39" fmla="*/ 1115 h 11145"/>
                <a:gd name="T40" fmla="*/ 9964 w 10671"/>
                <a:gd name="T41" fmla="*/ 8601 h 11145"/>
                <a:gd name="T42" fmla="*/ 8126 w 10671"/>
                <a:gd name="T43" fmla="*/ 10438 h 11145"/>
                <a:gd name="T44" fmla="*/ 2544 w 10671"/>
                <a:gd name="T45" fmla="*/ 10438 h 11145"/>
                <a:gd name="T46" fmla="*/ 706 w 10671"/>
                <a:gd name="T47" fmla="*/ 8601 h 11145"/>
                <a:gd name="T48" fmla="*/ 706 w 10671"/>
                <a:gd name="T49" fmla="*/ 2543 h 11145"/>
                <a:gd name="T50" fmla="*/ 2544 w 10671"/>
                <a:gd name="T51" fmla="*/ 706 h 11145"/>
                <a:gd name="T52" fmla="*/ 3809 w 10671"/>
                <a:gd name="T53" fmla="*/ 706 h 11145"/>
                <a:gd name="T54" fmla="*/ 5626 w 10671"/>
                <a:gd name="T55" fmla="*/ 4472 h 11145"/>
                <a:gd name="T56" fmla="*/ 5944 w 10671"/>
                <a:gd name="T57" fmla="*/ 4672 h 11145"/>
                <a:gd name="T58" fmla="*/ 9964 w 10671"/>
                <a:gd name="T59" fmla="*/ 4672 h 11145"/>
                <a:gd name="T60" fmla="*/ 9964 w 10671"/>
                <a:gd name="T61" fmla="*/ 8601 h 1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671" h="11145">
                  <a:moveTo>
                    <a:pt x="10185" y="3987"/>
                  </a:moveTo>
                  <a:lnTo>
                    <a:pt x="10185" y="2746"/>
                  </a:lnTo>
                  <a:cubicBezTo>
                    <a:pt x="10185" y="1457"/>
                    <a:pt x="9136" y="408"/>
                    <a:pt x="7848" y="408"/>
                  </a:cubicBezTo>
                  <a:lnTo>
                    <a:pt x="4449" y="408"/>
                  </a:lnTo>
                  <a:lnTo>
                    <a:pt x="4348" y="200"/>
                  </a:lnTo>
                  <a:cubicBezTo>
                    <a:pt x="4289" y="77"/>
                    <a:pt x="4165" y="0"/>
                    <a:pt x="4030" y="0"/>
                  </a:cubicBezTo>
                  <a:lnTo>
                    <a:pt x="2544" y="0"/>
                  </a:lnTo>
                  <a:cubicBezTo>
                    <a:pt x="1141" y="0"/>
                    <a:pt x="0" y="1141"/>
                    <a:pt x="0" y="2543"/>
                  </a:cubicBezTo>
                  <a:lnTo>
                    <a:pt x="0" y="8601"/>
                  </a:lnTo>
                  <a:cubicBezTo>
                    <a:pt x="0" y="10003"/>
                    <a:pt x="1141" y="11145"/>
                    <a:pt x="2544" y="11145"/>
                  </a:cubicBezTo>
                  <a:lnTo>
                    <a:pt x="8128" y="11145"/>
                  </a:lnTo>
                  <a:cubicBezTo>
                    <a:pt x="9530" y="11145"/>
                    <a:pt x="10671" y="10003"/>
                    <a:pt x="10671" y="8601"/>
                  </a:cubicBezTo>
                  <a:lnTo>
                    <a:pt x="10671" y="4612"/>
                  </a:lnTo>
                  <a:cubicBezTo>
                    <a:pt x="10670" y="4311"/>
                    <a:pt x="10464" y="4058"/>
                    <a:pt x="10185" y="3987"/>
                  </a:cubicBezTo>
                  <a:close/>
                  <a:moveTo>
                    <a:pt x="7848" y="1115"/>
                  </a:moveTo>
                  <a:cubicBezTo>
                    <a:pt x="8748" y="1115"/>
                    <a:pt x="9479" y="1846"/>
                    <a:pt x="9479" y="2746"/>
                  </a:cubicBezTo>
                  <a:lnTo>
                    <a:pt x="9479" y="3966"/>
                  </a:lnTo>
                  <a:lnTo>
                    <a:pt x="6166" y="3966"/>
                  </a:lnTo>
                  <a:lnTo>
                    <a:pt x="4790" y="1115"/>
                  </a:lnTo>
                  <a:lnTo>
                    <a:pt x="7848" y="1115"/>
                  </a:lnTo>
                  <a:close/>
                  <a:moveTo>
                    <a:pt x="9964" y="8601"/>
                  </a:moveTo>
                  <a:cubicBezTo>
                    <a:pt x="9964" y="9615"/>
                    <a:pt x="9140" y="10438"/>
                    <a:pt x="8126" y="10438"/>
                  </a:cubicBezTo>
                  <a:lnTo>
                    <a:pt x="2544" y="10438"/>
                  </a:lnTo>
                  <a:cubicBezTo>
                    <a:pt x="1530" y="10438"/>
                    <a:pt x="706" y="9615"/>
                    <a:pt x="706" y="8601"/>
                  </a:cubicBezTo>
                  <a:lnTo>
                    <a:pt x="706" y="2543"/>
                  </a:lnTo>
                  <a:cubicBezTo>
                    <a:pt x="706" y="1530"/>
                    <a:pt x="1530" y="706"/>
                    <a:pt x="2544" y="706"/>
                  </a:cubicBezTo>
                  <a:lnTo>
                    <a:pt x="3809" y="706"/>
                  </a:lnTo>
                  <a:lnTo>
                    <a:pt x="5626" y="4472"/>
                  </a:lnTo>
                  <a:cubicBezTo>
                    <a:pt x="5685" y="4595"/>
                    <a:pt x="5809" y="4672"/>
                    <a:pt x="5944" y="4672"/>
                  </a:cubicBezTo>
                  <a:lnTo>
                    <a:pt x="9964" y="4672"/>
                  </a:lnTo>
                  <a:lnTo>
                    <a:pt x="9964" y="8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69" name="椭圆 68"/>
            <p:cNvSpPr/>
            <p:nvPr/>
          </p:nvSpPr>
          <p:spPr>
            <a:xfrm>
              <a:off x="5544643"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79" name="Oval 69"/>
            <p:cNvSpPr/>
            <p:nvPr/>
          </p:nvSpPr>
          <p:spPr>
            <a:xfrm>
              <a:off x="5687277" y="1781657"/>
              <a:ext cx="213104" cy="239764"/>
            </a:xfrm>
            <a:custGeom>
              <a:avLst/>
              <a:gdLst>
                <a:gd name="T0" fmla="*/ 1920 w 10240"/>
                <a:gd name="T1" fmla="*/ 6720 h 11520"/>
                <a:gd name="T2" fmla="*/ 2240 w 10240"/>
                <a:gd name="T3" fmla="*/ 7040 h 11520"/>
                <a:gd name="T4" fmla="*/ 6080 w 10240"/>
                <a:gd name="T5" fmla="*/ 7040 h 11520"/>
                <a:gd name="T6" fmla="*/ 6400 w 10240"/>
                <a:gd name="T7" fmla="*/ 6720 h 11520"/>
                <a:gd name="T8" fmla="*/ 6080 w 10240"/>
                <a:gd name="T9" fmla="*/ 6400 h 11520"/>
                <a:gd name="T10" fmla="*/ 2240 w 10240"/>
                <a:gd name="T11" fmla="*/ 6400 h 11520"/>
                <a:gd name="T12" fmla="*/ 1920 w 10240"/>
                <a:gd name="T13" fmla="*/ 6720 h 11520"/>
                <a:gd name="T14" fmla="*/ 6080 w 10240"/>
                <a:gd name="T15" fmla="*/ 8320 h 11520"/>
                <a:gd name="T16" fmla="*/ 2240 w 10240"/>
                <a:gd name="T17" fmla="*/ 8320 h 11520"/>
                <a:gd name="T18" fmla="*/ 1920 w 10240"/>
                <a:gd name="T19" fmla="*/ 8640 h 11520"/>
                <a:gd name="T20" fmla="*/ 2240 w 10240"/>
                <a:gd name="T21" fmla="*/ 8960 h 11520"/>
                <a:gd name="T22" fmla="*/ 6080 w 10240"/>
                <a:gd name="T23" fmla="*/ 8960 h 11520"/>
                <a:gd name="T24" fmla="*/ 6400 w 10240"/>
                <a:gd name="T25" fmla="*/ 8640 h 11520"/>
                <a:gd name="T26" fmla="*/ 6080 w 10240"/>
                <a:gd name="T27" fmla="*/ 8320 h 11520"/>
                <a:gd name="T28" fmla="*/ 2240 w 10240"/>
                <a:gd name="T29" fmla="*/ 5120 h 11520"/>
                <a:gd name="T30" fmla="*/ 4160 w 10240"/>
                <a:gd name="T31" fmla="*/ 5120 h 11520"/>
                <a:gd name="T32" fmla="*/ 4480 w 10240"/>
                <a:gd name="T33" fmla="*/ 4800 h 11520"/>
                <a:gd name="T34" fmla="*/ 4160 w 10240"/>
                <a:gd name="T35" fmla="*/ 4480 h 11520"/>
                <a:gd name="T36" fmla="*/ 2240 w 10240"/>
                <a:gd name="T37" fmla="*/ 4480 h 11520"/>
                <a:gd name="T38" fmla="*/ 1920 w 10240"/>
                <a:gd name="T39" fmla="*/ 4800 h 11520"/>
                <a:gd name="T40" fmla="*/ 2240 w 10240"/>
                <a:gd name="T41" fmla="*/ 5120 h 11520"/>
                <a:gd name="T42" fmla="*/ 9920 w 10240"/>
                <a:gd name="T43" fmla="*/ 0 h 11520"/>
                <a:gd name="T44" fmla="*/ 1920 w 10240"/>
                <a:gd name="T45" fmla="*/ 0 h 11520"/>
                <a:gd name="T46" fmla="*/ 1600 w 10240"/>
                <a:gd name="T47" fmla="*/ 320 h 11520"/>
                <a:gd name="T48" fmla="*/ 1600 w 10240"/>
                <a:gd name="T49" fmla="*/ 1920 h 11520"/>
                <a:gd name="T50" fmla="*/ 320 w 10240"/>
                <a:gd name="T51" fmla="*/ 1920 h 11520"/>
                <a:gd name="T52" fmla="*/ 0 w 10240"/>
                <a:gd name="T53" fmla="*/ 2240 h 11520"/>
                <a:gd name="T54" fmla="*/ 0 w 10240"/>
                <a:gd name="T55" fmla="*/ 11200 h 11520"/>
                <a:gd name="T56" fmla="*/ 320 w 10240"/>
                <a:gd name="T57" fmla="*/ 11520 h 11520"/>
                <a:gd name="T58" fmla="*/ 8000 w 10240"/>
                <a:gd name="T59" fmla="*/ 11520 h 11520"/>
                <a:gd name="T60" fmla="*/ 8320 w 10240"/>
                <a:gd name="T61" fmla="*/ 11200 h 11520"/>
                <a:gd name="T62" fmla="*/ 8320 w 10240"/>
                <a:gd name="T63" fmla="*/ 10240 h 11520"/>
                <a:gd name="T64" fmla="*/ 9920 w 10240"/>
                <a:gd name="T65" fmla="*/ 10240 h 11520"/>
                <a:gd name="T66" fmla="*/ 10240 w 10240"/>
                <a:gd name="T67" fmla="*/ 9920 h 11520"/>
                <a:gd name="T68" fmla="*/ 10240 w 10240"/>
                <a:gd name="T69" fmla="*/ 320 h 11520"/>
                <a:gd name="T70" fmla="*/ 9920 w 10240"/>
                <a:gd name="T71" fmla="*/ 0 h 11520"/>
                <a:gd name="T72" fmla="*/ 7680 w 10240"/>
                <a:gd name="T73" fmla="*/ 10880 h 11520"/>
                <a:gd name="T74" fmla="*/ 640 w 10240"/>
                <a:gd name="T75" fmla="*/ 10880 h 11520"/>
                <a:gd name="T76" fmla="*/ 640 w 10240"/>
                <a:gd name="T77" fmla="*/ 2560 h 11520"/>
                <a:gd name="T78" fmla="*/ 7680 w 10240"/>
                <a:gd name="T79" fmla="*/ 2560 h 11520"/>
                <a:gd name="T80" fmla="*/ 7680 w 10240"/>
                <a:gd name="T81" fmla="*/ 10880 h 11520"/>
                <a:gd name="T82" fmla="*/ 8000 w 10240"/>
                <a:gd name="T83" fmla="*/ 1920 h 11520"/>
                <a:gd name="T84" fmla="*/ 2240 w 10240"/>
                <a:gd name="T85" fmla="*/ 1920 h 11520"/>
                <a:gd name="T86" fmla="*/ 2240 w 10240"/>
                <a:gd name="T87" fmla="*/ 640 h 11520"/>
                <a:gd name="T88" fmla="*/ 9600 w 10240"/>
                <a:gd name="T89" fmla="*/ 640 h 11520"/>
                <a:gd name="T90" fmla="*/ 9600 w 10240"/>
                <a:gd name="T91" fmla="*/ 9600 h 11520"/>
                <a:gd name="T92" fmla="*/ 8320 w 10240"/>
                <a:gd name="T93" fmla="*/ 9600 h 11520"/>
                <a:gd name="T94" fmla="*/ 8320 w 10240"/>
                <a:gd name="T95" fmla="*/ 2240 h 11520"/>
                <a:gd name="T96" fmla="*/ 8000 w 10240"/>
                <a:gd name="T97" fmla="*/ 1920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240" h="11520">
                  <a:moveTo>
                    <a:pt x="1920" y="6720"/>
                  </a:moveTo>
                  <a:cubicBezTo>
                    <a:pt x="1920" y="6880"/>
                    <a:pt x="2080" y="7040"/>
                    <a:pt x="2240" y="7040"/>
                  </a:cubicBezTo>
                  <a:lnTo>
                    <a:pt x="6080" y="7040"/>
                  </a:lnTo>
                  <a:cubicBezTo>
                    <a:pt x="6240" y="7040"/>
                    <a:pt x="6400" y="6880"/>
                    <a:pt x="6400" y="6720"/>
                  </a:cubicBezTo>
                  <a:cubicBezTo>
                    <a:pt x="6400" y="6560"/>
                    <a:pt x="6240" y="6400"/>
                    <a:pt x="6080" y="6400"/>
                  </a:cubicBezTo>
                  <a:lnTo>
                    <a:pt x="2240" y="6400"/>
                  </a:lnTo>
                  <a:cubicBezTo>
                    <a:pt x="2080" y="6400"/>
                    <a:pt x="1920" y="6560"/>
                    <a:pt x="1920" y="6720"/>
                  </a:cubicBezTo>
                  <a:close/>
                  <a:moveTo>
                    <a:pt x="6080" y="8320"/>
                  </a:moveTo>
                  <a:lnTo>
                    <a:pt x="2240" y="8320"/>
                  </a:lnTo>
                  <a:cubicBezTo>
                    <a:pt x="2080" y="8320"/>
                    <a:pt x="1920" y="8448"/>
                    <a:pt x="1920" y="8640"/>
                  </a:cubicBezTo>
                  <a:cubicBezTo>
                    <a:pt x="1920" y="8800"/>
                    <a:pt x="2080" y="8960"/>
                    <a:pt x="2240" y="8960"/>
                  </a:cubicBezTo>
                  <a:lnTo>
                    <a:pt x="6080" y="8960"/>
                  </a:lnTo>
                  <a:cubicBezTo>
                    <a:pt x="6240" y="8960"/>
                    <a:pt x="6400" y="8800"/>
                    <a:pt x="6400" y="8640"/>
                  </a:cubicBezTo>
                  <a:cubicBezTo>
                    <a:pt x="6400" y="8448"/>
                    <a:pt x="6240" y="8320"/>
                    <a:pt x="6080" y="8320"/>
                  </a:cubicBezTo>
                  <a:close/>
                  <a:moveTo>
                    <a:pt x="2240" y="5120"/>
                  </a:moveTo>
                  <a:lnTo>
                    <a:pt x="4160" y="5120"/>
                  </a:lnTo>
                  <a:cubicBezTo>
                    <a:pt x="4320" y="5120"/>
                    <a:pt x="4480" y="4960"/>
                    <a:pt x="4480" y="4800"/>
                  </a:cubicBezTo>
                  <a:cubicBezTo>
                    <a:pt x="4480" y="4640"/>
                    <a:pt x="4320" y="4480"/>
                    <a:pt x="4160" y="4480"/>
                  </a:cubicBezTo>
                  <a:lnTo>
                    <a:pt x="2240" y="4480"/>
                  </a:lnTo>
                  <a:cubicBezTo>
                    <a:pt x="2080" y="4480"/>
                    <a:pt x="1920" y="4640"/>
                    <a:pt x="1920" y="4800"/>
                  </a:cubicBezTo>
                  <a:cubicBezTo>
                    <a:pt x="1920" y="4960"/>
                    <a:pt x="2080" y="5120"/>
                    <a:pt x="2240" y="5120"/>
                  </a:cubicBezTo>
                  <a:close/>
                  <a:moveTo>
                    <a:pt x="9920" y="0"/>
                  </a:moveTo>
                  <a:lnTo>
                    <a:pt x="1920" y="0"/>
                  </a:lnTo>
                  <a:cubicBezTo>
                    <a:pt x="1760" y="0"/>
                    <a:pt x="1600" y="160"/>
                    <a:pt x="1600" y="320"/>
                  </a:cubicBezTo>
                  <a:lnTo>
                    <a:pt x="1600" y="1920"/>
                  </a:lnTo>
                  <a:lnTo>
                    <a:pt x="320" y="1920"/>
                  </a:lnTo>
                  <a:cubicBezTo>
                    <a:pt x="160" y="1920"/>
                    <a:pt x="0" y="2080"/>
                    <a:pt x="0" y="2240"/>
                  </a:cubicBezTo>
                  <a:lnTo>
                    <a:pt x="0" y="11200"/>
                  </a:lnTo>
                  <a:cubicBezTo>
                    <a:pt x="0" y="11360"/>
                    <a:pt x="160" y="11520"/>
                    <a:pt x="320" y="11520"/>
                  </a:cubicBezTo>
                  <a:lnTo>
                    <a:pt x="8000" y="11520"/>
                  </a:lnTo>
                  <a:cubicBezTo>
                    <a:pt x="8192" y="11520"/>
                    <a:pt x="8320" y="11392"/>
                    <a:pt x="8320" y="11200"/>
                  </a:cubicBezTo>
                  <a:lnTo>
                    <a:pt x="8320" y="10240"/>
                  </a:lnTo>
                  <a:lnTo>
                    <a:pt x="9920" y="10240"/>
                  </a:lnTo>
                  <a:cubicBezTo>
                    <a:pt x="10080" y="10240"/>
                    <a:pt x="10240" y="10080"/>
                    <a:pt x="10240" y="9920"/>
                  </a:cubicBezTo>
                  <a:lnTo>
                    <a:pt x="10240" y="320"/>
                  </a:lnTo>
                  <a:cubicBezTo>
                    <a:pt x="10240" y="160"/>
                    <a:pt x="10080" y="0"/>
                    <a:pt x="9920" y="0"/>
                  </a:cubicBezTo>
                  <a:close/>
                  <a:moveTo>
                    <a:pt x="7680" y="10880"/>
                  </a:moveTo>
                  <a:lnTo>
                    <a:pt x="640" y="10880"/>
                  </a:lnTo>
                  <a:lnTo>
                    <a:pt x="640" y="2560"/>
                  </a:lnTo>
                  <a:lnTo>
                    <a:pt x="7680" y="2560"/>
                  </a:lnTo>
                  <a:lnTo>
                    <a:pt x="7680" y="10880"/>
                  </a:lnTo>
                  <a:close/>
                  <a:moveTo>
                    <a:pt x="8000" y="1920"/>
                  </a:moveTo>
                  <a:lnTo>
                    <a:pt x="2240" y="1920"/>
                  </a:lnTo>
                  <a:lnTo>
                    <a:pt x="2240" y="640"/>
                  </a:lnTo>
                  <a:lnTo>
                    <a:pt x="9600" y="640"/>
                  </a:lnTo>
                  <a:lnTo>
                    <a:pt x="9600" y="9600"/>
                  </a:lnTo>
                  <a:lnTo>
                    <a:pt x="8320" y="9600"/>
                  </a:lnTo>
                  <a:lnTo>
                    <a:pt x="8320" y="2240"/>
                  </a:lnTo>
                  <a:cubicBezTo>
                    <a:pt x="8320" y="2080"/>
                    <a:pt x="8160" y="1920"/>
                    <a:pt x="8000" y="19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72" name="椭圆 71"/>
            <p:cNvSpPr/>
            <p:nvPr/>
          </p:nvSpPr>
          <p:spPr>
            <a:xfrm>
              <a:off x="6148986"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81" name="Oval 72"/>
            <p:cNvSpPr/>
            <p:nvPr/>
          </p:nvSpPr>
          <p:spPr>
            <a:xfrm>
              <a:off x="6283389" y="1781657"/>
              <a:ext cx="229566" cy="239764"/>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75" name="椭圆 74"/>
            <p:cNvSpPr/>
            <p:nvPr/>
          </p:nvSpPr>
          <p:spPr>
            <a:xfrm>
              <a:off x="6753328"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80" name="Oval 75"/>
            <p:cNvSpPr/>
            <p:nvPr/>
          </p:nvSpPr>
          <p:spPr>
            <a:xfrm>
              <a:off x="6887765" y="1781657"/>
              <a:ext cx="229498" cy="239764"/>
            </a:xfrm>
            <a:custGeom>
              <a:avLst/>
              <a:gdLst>
                <a:gd name="connsiteX0" fmla="*/ 253679 w 510088"/>
                <a:gd name="connsiteY0" fmla="*/ 352010 h 532904"/>
                <a:gd name="connsiteX1" fmla="*/ 274110 w 510088"/>
                <a:gd name="connsiteY1" fmla="*/ 371777 h 532904"/>
                <a:gd name="connsiteX2" fmla="*/ 253679 w 510088"/>
                <a:gd name="connsiteY2" fmla="*/ 391543 h 532904"/>
                <a:gd name="connsiteX3" fmla="*/ 233296 w 510088"/>
                <a:gd name="connsiteY3" fmla="*/ 371777 h 532904"/>
                <a:gd name="connsiteX4" fmla="*/ 253679 w 510088"/>
                <a:gd name="connsiteY4" fmla="*/ 352010 h 532904"/>
                <a:gd name="connsiteX5" fmla="*/ 256585 w 510088"/>
                <a:gd name="connsiteY5" fmla="*/ 157728 h 532904"/>
                <a:gd name="connsiteX6" fmla="*/ 307018 w 510088"/>
                <a:gd name="connsiteY6" fmla="*/ 176399 h 532904"/>
                <a:gd name="connsiteX7" fmla="*/ 327020 w 510088"/>
                <a:gd name="connsiteY7" fmla="*/ 222695 h 532904"/>
                <a:gd name="connsiteX8" fmla="*/ 320829 w 510088"/>
                <a:gd name="connsiteY8" fmla="*/ 248463 h 532904"/>
                <a:gd name="connsiteX9" fmla="*/ 296112 w 510088"/>
                <a:gd name="connsiteY9" fmla="*/ 275850 h 532904"/>
                <a:gd name="connsiteX10" fmla="*/ 273491 w 510088"/>
                <a:gd name="connsiteY10" fmla="*/ 300713 h 532904"/>
                <a:gd name="connsiteX11" fmla="*/ 270062 w 510088"/>
                <a:gd name="connsiteY11" fmla="*/ 317193 h 532904"/>
                <a:gd name="connsiteX12" fmla="*/ 252870 w 510088"/>
                <a:gd name="connsiteY12" fmla="*/ 332720 h 532904"/>
                <a:gd name="connsiteX13" fmla="*/ 239869 w 510088"/>
                <a:gd name="connsiteY13" fmla="*/ 327005 h 532904"/>
                <a:gd name="connsiteX14" fmla="*/ 235773 w 510088"/>
                <a:gd name="connsiteY14" fmla="*/ 313668 h 532904"/>
                <a:gd name="connsiteX15" fmla="*/ 241250 w 510088"/>
                <a:gd name="connsiteY15" fmla="*/ 293378 h 532904"/>
                <a:gd name="connsiteX16" fmla="*/ 266205 w 510088"/>
                <a:gd name="connsiteY16" fmla="*/ 260847 h 532904"/>
                <a:gd name="connsiteX17" fmla="*/ 288016 w 510088"/>
                <a:gd name="connsiteY17" fmla="*/ 236460 h 532904"/>
                <a:gd name="connsiteX18" fmla="*/ 291731 w 510088"/>
                <a:gd name="connsiteY18" fmla="*/ 220838 h 532904"/>
                <a:gd name="connsiteX19" fmla="*/ 282254 w 510088"/>
                <a:gd name="connsiteY19" fmla="*/ 197928 h 532904"/>
                <a:gd name="connsiteX20" fmla="*/ 255584 w 510088"/>
                <a:gd name="connsiteY20" fmla="*/ 189259 h 532904"/>
                <a:gd name="connsiteX21" fmla="*/ 216961 w 510088"/>
                <a:gd name="connsiteY21" fmla="*/ 223648 h 532904"/>
                <a:gd name="connsiteX22" fmla="*/ 200102 w 510088"/>
                <a:gd name="connsiteY22" fmla="*/ 237651 h 532904"/>
                <a:gd name="connsiteX23" fmla="*/ 187292 w 510088"/>
                <a:gd name="connsiteY23" fmla="*/ 232173 h 532904"/>
                <a:gd name="connsiteX24" fmla="*/ 183101 w 510088"/>
                <a:gd name="connsiteY24" fmla="*/ 219409 h 532904"/>
                <a:gd name="connsiteX25" fmla="*/ 187625 w 510088"/>
                <a:gd name="connsiteY25" fmla="*/ 199642 h 532904"/>
                <a:gd name="connsiteX26" fmla="*/ 203817 w 510088"/>
                <a:gd name="connsiteY26" fmla="*/ 176399 h 532904"/>
                <a:gd name="connsiteX27" fmla="*/ 228677 w 510088"/>
                <a:gd name="connsiteY27" fmla="*/ 162205 h 532904"/>
                <a:gd name="connsiteX28" fmla="*/ 256585 w 510088"/>
                <a:gd name="connsiteY28" fmla="*/ 157728 h 532904"/>
                <a:gd name="connsiteX29" fmla="*/ 121141 w 510088"/>
                <a:gd name="connsiteY29" fmla="*/ 32143 h 532904"/>
                <a:gd name="connsiteX30" fmla="*/ 32095 w 510088"/>
                <a:gd name="connsiteY30" fmla="*/ 121190 h 532904"/>
                <a:gd name="connsiteX31" fmla="*/ 32095 w 510088"/>
                <a:gd name="connsiteY31" fmla="*/ 411761 h 532904"/>
                <a:gd name="connsiteX32" fmla="*/ 121141 w 510088"/>
                <a:gd name="connsiteY32" fmla="*/ 500809 h 532904"/>
                <a:gd name="connsiteX33" fmla="*/ 388995 w 510088"/>
                <a:gd name="connsiteY33" fmla="*/ 500809 h 532904"/>
                <a:gd name="connsiteX34" fmla="*/ 478041 w 510088"/>
                <a:gd name="connsiteY34" fmla="*/ 411761 h 532904"/>
                <a:gd name="connsiteX35" fmla="*/ 478041 w 510088"/>
                <a:gd name="connsiteY35" fmla="*/ 121190 h 532904"/>
                <a:gd name="connsiteX36" fmla="*/ 388995 w 510088"/>
                <a:gd name="connsiteY36" fmla="*/ 32143 h 532904"/>
                <a:gd name="connsiteX37" fmla="*/ 121141 w 510088"/>
                <a:gd name="connsiteY37" fmla="*/ 0 h 532904"/>
                <a:gd name="connsiteX38" fmla="*/ 388995 w 510088"/>
                <a:gd name="connsiteY38" fmla="*/ 0 h 532904"/>
                <a:gd name="connsiteX39" fmla="*/ 510088 w 510088"/>
                <a:gd name="connsiteY39" fmla="*/ 121190 h 532904"/>
                <a:gd name="connsiteX40" fmla="*/ 510088 w 510088"/>
                <a:gd name="connsiteY40" fmla="*/ 411761 h 532904"/>
                <a:gd name="connsiteX41" fmla="*/ 388995 w 510088"/>
                <a:gd name="connsiteY41" fmla="*/ 532904 h 532904"/>
                <a:gd name="connsiteX42" fmla="*/ 121141 w 510088"/>
                <a:gd name="connsiteY42" fmla="*/ 532904 h 532904"/>
                <a:gd name="connsiteX43" fmla="*/ 0 w 510088"/>
                <a:gd name="connsiteY43" fmla="*/ 411761 h 532904"/>
                <a:gd name="connsiteX44" fmla="*/ 0 w 510088"/>
                <a:gd name="connsiteY44" fmla="*/ 121143 h 532904"/>
                <a:gd name="connsiteX45" fmla="*/ 121141 w 510088"/>
                <a:gd name="connsiteY45" fmla="*/ 0 h 53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10088" h="532904">
                  <a:moveTo>
                    <a:pt x="253679" y="352010"/>
                  </a:moveTo>
                  <a:cubicBezTo>
                    <a:pt x="265014" y="352010"/>
                    <a:pt x="274110" y="360869"/>
                    <a:pt x="274110" y="371777"/>
                  </a:cubicBezTo>
                  <a:cubicBezTo>
                    <a:pt x="274110" y="382684"/>
                    <a:pt x="264966" y="391543"/>
                    <a:pt x="253679" y="391543"/>
                  </a:cubicBezTo>
                  <a:cubicBezTo>
                    <a:pt x="242440" y="391543"/>
                    <a:pt x="233296" y="382684"/>
                    <a:pt x="233296" y="371777"/>
                  </a:cubicBezTo>
                  <a:cubicBezTo>
                    <a:pt x="233296" y="360869"/>
                    <a:pt x="242440" y="352010"/>
                    <a:pt x="253679" y="352010"/>
                  </a:cubicBezTo>
                  <a:close/>
                  <a:moveTo>
                    <a:pt x="256585" y="157728"/>
                  </a:moveTo>
                  <a:cubicBezTo>
                    <a:pt x="275777" y="157728"/>
                    <a:pt x="292731" y="164015"/>
                    <a:pt x="307018" y="176399"/>
                  </a:cubicBezTo>
                  <a:cubicBezTo>
                    <a:pt x="320353" y="187925"/>
                    <a:pt x="327163" y="203500"/>
                    <a:pt x="327020" y="222695"/>
                  </a:cubicBezTo>
                  <a:cubicBezTo>
                    <a:pt x="327020" y="232555"/>
                    <a:pt x="324925" y="241223"/>
                    <a:pt x="320829" y="248463"/>
                  </a:cubicBezTo>
                  <a:cubicBezTo>
                    <a:pt x="316829" y="255512"/>
                    <a:pt x="308828" y="264419"/>
                    <a:pt x="296112" y="275850"/>
                  </a:cubicBezTo>
                  <a:cubicBezTo>
                    <a:pt x="280730" y="290091"/>
                    <a:pt x="275301" y="297236"/>
                    <a:pt x="273491" y="300713"/>
                  </a:cubicBezTo>
                  <a:cubicBezTo>
                    <a:pt x="271729" y="304142"/>
                    <a:pt x="270538" y="309667"/>
                    <a:pt x="270062" y="317193"/>
                  </a:cubicBezTo>
                  <a:cubicBezTo>
                    <a:pt x="269443" y="325861"/>
                    <a:pt x="261918" y="332720"/>
                    <a:pt x="252870" y="332720"/>
                  </a:cubicBezTo>
                  <a:cubicBezTo>
                    <a:pt x="247869" y="332720"/>
                    <a:pt x="243155" y="330624"/>
                    <a:pt x="239869" y="327005"/>
                  </a:cubicBezTo>
                  <a:cubicBezTo>
                    <a:pt x="236582" y="323385"/>
                    <a:pt x="235106" y="318479"/>
                    <a:pt x="235773" y="313668"/>
                  </a:cubicBezTo>
                  <a:cubicBezTo>
                    <a:pt x="236821" y="306095"/>
                    <a:pt x="238678" y="299284"/>
                    <a:pt x="241250" y="293378"/>
                  </a:cubicBezTo>
                  <a:cubicBezTo>
                    <a:pt x="245155" y="284233"/>
                    <a:pt x="253346" y="273611"/>
                    <a:pt x="266205" y="260847"/>
                  </a:cubicBezTo>
                  <a:cubicBezTo>
                    <a:pt x="277920" y="249177"/>
                    <a:pt x="285254" y="240985"/>
                    <a:pt x="288016" y="236460"/>
                  </a:cubicBezTo>
                  <a:cubicBezTo>
                    <a:pt x="290493" y="232459"/>
                    <a:pt x="291731" y="227220"/>
                    <a:pt x="291731" y="220838"/>
                  </a:cubicBezTo>
                  <a:cubicBezTo>
                    <a:pt x="291731" y="211169"/>
                    <a:pt x="288635" y="203643"/>
                    <a:pt x="282254" y="197928"/>
                  </a:cubicBezTo>
                  <a:cubicBezTo>
                    <a:pt x="275777" y="192117"/>
                    <a:pt x="267014" y="189259"/>
                    <a:pt x="255584" y="189259"/>
                  </a:cubicBezTo>
                  <a:cubicBezTo>
                    <a:pt x="233487" y="189259"/>
                    <a:pt x="220914" y="200500"/>
                    <a:pt x="216961" y="223648"/>
                  </a:cubicBezTo>
                  <a:cubicBezTo>
                    <a:pt x="215580" y="231745"/>
                    <a:pt x="208484" y="237651"/>
                    <a:pt x="200102" y="237651"/>
                  </a:cubicBezTo>
                  <a:cubicBezTo>
                    <a:pt x="195150" y="237651"/>
                    <a:pt x="190530" y="235698"/>
                    <a:pt x="187292" y="232173"/>
                  </a:cubicBezTo>
                  <a:cubicBezTo>
                    <a:pt x="184101" y="228697"/>
                    <a:pt x="182529" y="224076"/>
                    <a:pt x="183101" y="219409"/>
                  </a:cubicBezTo>
                  <a:cubicBezTo>
                    <a:pt x="183958" y="211645"/>
                    <a:pt x="185482" y="204977"/>
                    <a:pt x="187625" y="199642"/>
                  </a:cubicBezTo>
                  <a:cubicBezTo>
                    <a:pt x="189816" y="194308"/>
                    <a:pt x="194816" y="184115"/>
                    <a:pt x="203817" y="176399"/>
                  </a:cubicBezTo>
                  <a:cubicBezTo>
                    <a:pt x="211199" y="170017"/>
                    <a:pt x="219581" y="165254"/>
                    <a:pt x="228677" y="162205"/>
                  </a:cubicBezTo>
                  <a:cubicBezTo>
                    <a:pt x="237678" y="159252"/>
                    <a:pt x="247060" y="157728"/>
                    <a:pt x="256585" y="157728"/>
                  </a:cubicBezTo>
                  <a:close/>
                  <a:moveTo>
                    <a:pt x="121141" y="32143"/>
                  </a:moveTo>
                  <a:cubicBezTo>
                    <a:pt x="71999" y="32143"/>
                    <a:pt x="32095" y="72048"/>
                    <a:pt x="32095" y="121190"/>
                  </a:cubicBezTo>
                  <a:lnTo>
                    <a:pt x="32095" y="411761"/>
                  </a:lnTo>
                  <a:cubicBezTo>
                    <a:pt x="32095" y="460856"/>
                    <a:pt x="71999" y="500809"/>
                    <a:pt x="121141" y="500809"/>
                  </a:cubicBezTo>
                  <a:lnTo>
                    <a:pt x="388995" y="500809"/>
                  </a:lnTo>
                  <a:cubicBezTo>
                    <a:pt x="438089" y="500809"/>
                    <a:pt x="478041" y="460856"/>
                    <a:pt x="478041" y="411761"/>
                  </a:cubicBezTo>
                  <a:lnTo>
                    <a:pt x="478041" y="121190"/>
                  </a:lnTo>
                  <a:cubicBezTo>
                    <a:pt x="478041" y="72048"/>
                    <a:pt x="438089" y="32143"/>
                    <a:pt x="388995" y="32143"/>
                  </a:cubicBezTo>
                  <a:close/>
                  <a:moveTo>
                    <a:pt x="121141" y="0"/>
                  </a:moveTo>
                  <a:lnTo>
                    <a:pt x="388995" y="0"/>
                  </a:lnTo>
                  <a:cubicBezTo>
                    <a:pt x="455756" y="0"/>
                    <a:pt x="510088" y="54333"/>
                    <a:pt x="510088" y="121190"/>
                  </a:cubicBezTo>
                  <a:lnTo>
                    <a:pt x="510088" y="411761"/>
                  </a:lnTo>
                  <a:cubicBezTo>
                    <a:pt x="510088" y="478571"/>
                    <a:pt x="455756" y="532904"/>
                    <a:pt x="388995" y="532904"/>
                  </a:cubicBezTo>
                  <a:lnTo>
                    <a:pt x="121141" y="532904"/>
                  </a:lnTo>
                  <a:cubicBezTo>
                    <a:pt x="54332" y="532904"/>
                    <a:pt x="0" y="478571"/>
                    <a:pt x="0" y="411761"/>
                  </a:cubicBezTo>
                  <a:lnTo>
                    <a:pt x="0" y="121143"/>
                  </a:lnTo>
                  <a:cubicBezTo>
                    <a:pt x="0" y="54333"/>
                    <a:pt x="54332" y="0"/>
                    <a:pt x="1211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grpSp>
        <p:nvGrpSpPr>
          <p:cNvPr id="86" name="组合 85"/>
          <p:cNvGrpSpPr/>
          <p:nvPr/>
        </p:nvGrpSpPr>
        <p:grpSpPr>
          <a:xfrm>
            <a:off x="1907540" y="2974340"/>
            <a:ext cx="8377555" cy="521970"/>
            <a:chOff x="2024639" y="3244334"/>
            <a:chExt cx="7927453" cy="521970"/>
          </a:xfrm>
        </p:grpSpPr>
        <p:sp>
          <p:nvSpPr>
            <p:cNvPr id="83" name="矩形 82"/>
            <p:cNvSpPr/>
            <p:nvPr/>
          </p:nvSpPr>
          <p:spPr>
            <a:xfrm>
              <a:off x="2443423" y="3244334"/>
              <a:ext cx="7089884" cy="521970"/>
            </a:xfrm>
            <a:prstGeom prst="rect">
              <a:avLst/>
            </a:prstGeom>
          </p:spPr>
          <p:txBody>
            <a:bodyPr wrap="square">
              <a:spAutoFit/>
            </a:bodyPr>
            <a:lstStyle/>
            <a:p>
              <a:pPr algn="ctr"/>
              <a:r>
                <a:rPr lang="en-US" altLang="zh-CN" sz="1400" dirty="0">
                  <a:solidFill>
                    <a:srgbClr val="526AAB"/>
                  </a:solidFill>
                  <a:latin typeface="+mn-ea"/>
                  <a:cs typeface="Roboto Black" panose="02000000000000000000" charset="0"/>
                </a:rPr>
                <a:t>“The</a:t>
              </a:r>
              <a:r>
                <a:rPr lang="zh-CN" altLang="en-US" sz="1400" dirty="0">
                  <a:solidFill>
                    <a:srgbClr val="526AAB"/>
                  </a:solidFill>
                  <a:latin typeface="+mn-ea"/>
                  <a:cs typeface="Roboto Black" panose="02000000000000000000" charset="0"/>
                </a:rPr>
                <a:t> research illuminates the path from genetic insights to targeted therapies, promising a future where treatment is as unique as the individual."</a:t>
              </a:r>
              <a:endParaRPr lang="zh-CN" altLang="en-US" sz="1400" dirty="0">
                <a:solidFill>
                  <a:srgbClr val="526AAB"/>
                </a:solidFill>
                <a:latin typeface="+mn-ea"/>
                <a:cs typeface="Roboto Black" panose="02000000000000000000" charset="0"/>
              </a:endParaRPr>
            </a:p>
          </p:txBody>
        </p:sp>
        <p:pic>
          <p:nvPicPr>
            <p:cNvPr id="84" name="图形 83"/>
            <p:cNvPicPr>
              <a:picLocks noChangeAspect="1"/>
            </p:cNvPicPr>
            <p:nvPr/>
          </p:nvPicPr>
          <p:blipFill>
            <a:blip r:embed="rId5"/>
            <a:stretch>
              <a:fillRect/>
            </a:stretch>
          </p:blipFill>
          <p:spPr>
            <a:xfrm>
              <a:off x="2024639" y="3308569"/>
              <a:ext cx="710443" cy="271640"/>
            </a:xfrm>
            <a:prstGeom prst="rect">
              <a:avLst/>
            </a:prstGeom>
          </p:spPr>
        </p:pic>
        <p:pic>
          <p:nvPicPr>
            <p:cNvPr id="85" name="图形 84"/>
            <p:cNvPicPr>
              <a:picLocks noChangeAspect="1"/>
            </p:cNvPicPr>
            <p:nvPr/>
          </p:nvPicPr>
          <p:blipFill>
            <a:blip r:embed="rId5"/>
            <a:stretch>
              <a:fillRect/>
            </a:stretch>
          </p:blipFill>
          <p:spPr>
            <a:xfrm flipH="1">
              <a:off x="9241649" y="3308569"/>
              <a:ext cx="710443" cy="271640"/>
            </a:xfrm>
            <a:prstGeom prst="rect">
              <a:avLst/>
            </a:prstGeom>
          </p:spPr>
        </p:pic>
      </p:grpSp>
      <p:sp>
        <p:nvSpPr>
          <p:cNvPr id="87" name="TextBox 45"/>
          <p:cNvSpPr txBox="1"/>
          <p:nvPr/>
        </p:nvSpPr>
        <p:spPr>
          <a:xfrm>
            <a:off x="2857826" y="3911250"/>
            <a:ext cx="6476348" cy="852805"/>
          </a:xfrm>
          <a:prstGeom prst="rect">
            <a:avLst/>
          </a:prstGeom>
          <a:noFill/>
        </p:spPr>
        <p:txBody>
          <a:bodyPr wrap="square" rtlCol="0">
            <a:spAutoFit/>
          </a:bodyPr>
          <a:lstStyle/>
          <a:p>
            <a:pPr algn="ctr">
              <a:lnSpc>
                <a:spcPct val="150000"/>
              </a:lnSpc>
            </a:pPr>
            <a:r>
              <a:rPr lang="en-US" altLang="zh-CN" sz="1100">
                <a:solidFill>
                  <a:schemeClr val="tx1">
                    <a:lumMod val="75000"/>
                    <a:lumOff val="25000"/>
                  </a:schemeClr>
                </a:solidFill>
                <a:cs typeface="Manrope SemiBold" charset="0"/>
                <a:sym typeface="+mn-ea"/>
              </a:rPr>
              <a:t>A Project work submitted for the certification course Bio-informatics</a:t>
            </a:r>
            <a:endParaRPr lang="en-US" altLang="zh-CN" sz="1100">
              <a:solidFill>
                <a:schemeClr val="tx1">
                  <a:lumMod val="75000"/>
                  <a:lumOff val="25000"/>
                </a:schemeClr>
              </a:solidFill>
              <a:cs typeface="Manrope SemiBold" charset="0"/>
            </a:endParaRPr>
          </a:p>
          <a:p>
            <a:pPr algn="ctr">
              <a:lnSpc>
                <a:spcPct val="150000"/>
              </a:lnSpc>
            </a:pPr>
            <a:r>
              <a:rPr lang="en-US" altLang="zh-CN" sz="1100">
                <a:solidFill>
                  <a:schemeClr val="tx1">
                    <a:lumMod val="75000"/>
                    <a:lumOff val="25000"/>
                  </a:schemeClr>
                </a:solidFill>
                <a:cs typeface="Manrope SemiBold" charset="0"/>
                <a:sym typeface="+mn-ea"/>
              </a:rPr>
              <a:t>Bversity</a:t>
            </a:r>
            <a:endParaRPr lang="en-US" altLang="zh-CN" sz="1100">
              <a:solidFill>
                <a:schemeClr val="tx1">
                  <a:lumMod val="75000"/>
                  <a:lumOff val="25000"/>
                </a:schemeClr>
              </a:solidFill>
              <a:cs typeface="Manrope SemiBold" charset="0"/>
            </a:endParaRPr>
          </a:p>
          <a:p>
            <a:pPr algn="ctr">
              <a:lnSpc>
                <a:spcPct val="150000"/>
              </a:lnSpc>
            </a:pPr>
            <a:r>
              <a:rPr lang="en-US" altLang="zh-CN" sz="1100">
                <a:solidFill>
                  <a:schemeClr val="tx1">
                    <a:lumMod val="75000"/>
                    <a:lumOff val="25000"/>
                  </a:schemeClr>
                </a:solidFill>
                <a:cs typeface="Manrope SemiBold" charset="0"/>
                <a:sym typeface="+mn-ea"/>
              </a:rPr>
              <a:t>2024</a:t>
            </a:r>
            <a:endParaRPr lang="en-US" sz="1100" dirty="0">
              <a:solidFill>
                <a:schemeClr val="tx1">
                  <a:lumMod val="75000"/>
                  <a:lumOff val="25000"/>
                </a:schemeClr>
              </a:solidFill>
              <a:cs typeface="Manrope SemiBold" charset="0"/>
            </a:endParaRPr>
          </a:p>
        </p:txBody>
      </p:sp>
      <p:sp>
        <p:nvSpPr>
          <p:cNvPr id="88" name="矩形: 圆角 87"/>
          <p:cNvSpPr/>
          <p:nvPr/>
        </p:nvSpPr>
        <p:spPr>
          <a:xfrm>
            <a:off x="4933270" y="5148012"/>
            <a:ext cx="2318430" cy="573875"/>
          </a:xfrm>
          <a:prstGeom prst="roundRect">
            <a:avLst>
              <a:gd name="adj" fmla="val 50000"/>
            </a:avLst>
          </a:prstGeom>
          <a:solidFill>
            <a:srgbClr val="526A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latin typeface="Roboto Black" panose="02000000000000000000" charset="0"/>
                <a:cs typeface="Roboto Black" panose="02000000000000000000" charset="0"/>
              </a:rPr>
              <a:t>David franklin D.</a:t>
            </a:r>
            <a:endParaRPr lang="en-US" altLang="zh-CN" sz="1400" dirty="0">
              <a:latin typeface="Roboto Black" panose="02000000000000000000" charset="0"/>
              <a:cs typeface="Roboto Black" panose="02000000000000000000" charset="0"/>
            </a:endParaRPr>
          </a:p>
        </p:txBody>
      </p:sp>
    </p:spTree>
    <p:custDataLst>
      <p:tags r:id="rId6"/>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p:cNvGrpSpPr/>
          <p:nvPr/>
        </p:nvGrpSpPr>
        <p:grpSpPr>
          <a:xfrm>
            <a:off x="0" y="0"/>
            <a:ext cx="12192000" cy="6858000"/>
            <a:chOff x="0" y="0"/>
            <a:chExt cx="12192000" cy="6858000"/>
          </a:xfrm>
        </p:grpSpPr>
        <p:sp>
          <p:nvSpPr>
            <p:cNvPr id="44" name="矩形 43"/>
            <p:cNvSpPr/>
            <p:nvPr/>
          </p:nvSpPr>
          <p:spPr>
            <a:xfrm>
              <a:off x="0" y="0"/>
              <a:ext cx="12192000" cy="6858000"/>
            </a:xfrm>
            <a:prstGeom prst="rect">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pic>
          <p:nvPicPr>
            <p:cNvPr id="54" name="图形 53"/>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flipH="1" flipV="1">
              <a:off x="0" y="5132446"/>
              <a:ext cx="12192000" cy="1725554"/>
            </a:xfrm>
            <a:prstGeom prst="rect">
              <a:avLst/>
            </a:prstGeom>
          </p:spPr>
        </p:pic>
        <p:sp>
          <p:nvSpPr>
            <p:cNvPr id="46" name="矩形 45"/>
            <p:cNvSpPr/>
            <p:nvPr/>
          </p:nvSpPr>
          <p:spPr>
            <a:xfrm>
              <a:off x="311150" y="285750"/>
              <a:ext cx="11569700" cy="6286500"/>
            </a:xfrm>
            <a:prstGeom prst="rect">
              <a:avLst/>
            </a:prstGeom>
            <a:solidFill>
              <a:srgbClr val="FFF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grpSp>
          <p:nvGrpSpPr>
            <p:cNvPr id="49" name="组合 48"/>
            <p:cNvGrpSpPr/>
            <p:nvPr/>
          </p:nvGrpSpPr>
          <p:grpSpPr>
            <a:xfrm flipV="1">
              <a:off x="506284" y="493585"/>
              <a:ext cx="11179432" cy="701420"/>
              <a:chOff x="506284" y="5572649"/>
              <a:chExt cx="11179432" cy="701420"/>
            </a:xfrm>
          </p:grpSpPr>
          <p:pic>
            <p:nvPicPr>
              <p:cNvPr id="50" name="图形 49"/>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6284" y="5572649"/>
                <a:ext cx="701419" cy="701419"/>
              </a:xfrm>
              <a:prstGeom prst="rect">
                <a:avLst/>
              </a:prstGeom>
            </p:spPr>
          </p:pic>
          <p:pic>
            <p:nvPicPr>
              <p:cNvPr id="51" name="图形 50"/>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10984297" y="5572650"/>
                <a:ext cx="701419" cy="701419"/>
              </a:xfrm>
              <a:prstGeom prst="rect">
                <a:avLst/>
              </a:prstGeom>
            </p:spPr>
          </p:pic>
        </p:grpSp>
        <p:grpSp>
          <p:nvGrpSpPr>
            <p:cNvPr id="55" name="组合 54"/>
            <p:cNvGrpSpPr/>
            <p:nvPr/>
          </p:nvGrpSpPr>
          <p:grpSpPr>
            <a:xfrm>
              <a:off x="506284" y="5662995"/>
              <a:ext cx="11179432" cy="701420"/>
              <a:chOff x="506284" y="5572649"/>
              <a:chExt cx="11179432" cy="701420"/>
            </a:xfrm>
          </p:grpSpPr>
          <p:pic>
            <p:nvPicPr>
              <p:cNvPr id="56" name="图形 55"/>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6284" y="5572649"/>
                <a:ext cx="701419" cy="701419"/>
              </a:xfrm>
              <a:prstGeom prst="rect">
                <a:avLst/>
              </a:prstGeom>
            </p:spPr>
          </p:pic>
          <p:pic>
            <p:nvPicPr>
              <p:cNvPr id="57" name="图形 56"/>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flipH="1">
                <a:off x="10984297" y="5572650"/>
                <a:ext cx="701419" cy="701419"/>
              </a:xfrm>
              <a:prstGeom prst="rect">
                <a:avLst/>
              </a:prstGeom>
            </p:spPr>
          </p:pic>
        </p:grpSp>
      </p:grpSp>
      <p:sp>
        <p:nvSpPr>
          <p:cNvPr id="71" name="Oval 58"/>
          <p:cNvSpPr/>
          <p:nvPr/>
        </p:nvSpPr>
        <p:spPr>
          <a:xfrm>
            <a:off x="3046232" y="1514372"/>
            <a:ext cx="6099537" cy="3829256"/>
          </a:xfrm>
          <a:custGeom>
            <a:avLst/>
            <a:gdLst>
              <a:gd name="T0" fmla="*/ 2357 w 2416"/>
              <a:gd name="T1" fmla="*/ 389 h 1519"/>
              <a:gd name="T2" fmla="*/ 1236 w 2416"/>
              <a:gd name="T3" fmla="*/ 6 h 1519"/>
              <a:gd name="T4" fmla="*/ 1180 w 2416"/>
              <a:gd name="T5" fmla="*/ 6 h 1519"/>
              <a:gd name="T6" fmla="*/ 59 w 2416"/>
              <a:gd name="T7" fmla="*/ 389 h 1519"/>
              <a:gd name="T8" fmla="*/ 0 w 2416"/>
              <a:gd name="T9" fmla="*/ 471 h 1519"/>
              <a:gd name="T10" fmla="*/ 59 w 2416"/>
              <a:gd name="T11" fmla="*/ 553 h 1519"/>
              <a:gd name="T12" fmla="*/ 495 w 2416"/>
              <a:gd name="T13" fmla="*/ 701 h 1519"/>
              <a:gd name="T14" fmla="*/ 495 w 2416"/>
              <a:gd name="T15" fmla="*/ 1153 h 1519"/>
              <a:gd name="T16" fmla="*/ 517 w 2416"/>
              <a:gd name="T17" fmla="*/ 1211 h 1519"/>
              <a:gd name="T18" fmla="*/ 1213 w 2416"/>
              <a:gd name="T19" fmla="*/ 1519 h 1519"/>
              <a:gd name="T20" fmla="*/ 1898 w 2416"/>
              <a:gd name="T21" fmla="*/ 1223 h 1519"/>
              <a:gd name="T22" fmla="*/ 1921 w 2416"/>
              <a:gd name="T23" fmla="*/ 1164 h 1519"/>
              <a:gd name="T24" fmla="*/ 1921 w 2416"/>
              <a:gd name="T25" fmla="*/ 702 h 1519"/>
              <a:gd name="T26" fmla="*/ 2101 w 2416"/>
              <a:gd name="T27" fmla="*/ 640 h 1519"/>
              <a:gd name="T28" fmla="*/ 2101 w 2416"/>
              <a:gd name="T29" fmla="*/ 858 h 1519"/>
              <a:gd name="T30" fmla="*/ 2068 w 2416"/>
              <a:gd name="T31" fmla="*/ 926 h 1519"/>
              <a:gd name="T32" fmla="*/ 2068 w 2416"/>
              <a:gd name="T33" fmla="*/ 1138 h 1519"/>
              <a:gd name="T34" fmla="*/ 2155 w 2416"/>
              <a:gd name="T35" fmla="*/ 1224 h 1519"/>
              <a:gd name="T36" fmla="*/ 2241 w 2416"/>
              <a:gd name="T37" fmla="*/ 1138 h 1519"/>
              <a:gd name="T38" fmla="*/ 2241 w 2416"/>
              <a:gd name="T39" fmla="*/ 926 h 1519"/>
              <a:gd name="T40" fmla="*/ 2208 w 2416"/>
              <a:gd name="T41" fmla="*/ 858 h 1519"/>
              <a:gd name="T42" fmla="*/ 2208 w 2416"/>
              <a:gd name="T43" fmla="*/ 604 h 1519"/>
              <a:gd name="T44" fmla="*/ 2357 w 2416"/>
              <a:gd name="T45" fmla="*/ 553 h 1519"/>
              <a:gd name="T46" fmla="*/ 2416 w 2416"/>
              <a:gd name="T47" fmla="*/ 471 h 1519"/>
              <a:gd name="T48" fmla="*/ 2357 w 2416"/>
              <a:gd name="T49" fmla="*/ 389 h 1519"/>
              <a:gd name="T50" fmla="*/ 1748 w 2416"/>
              <a:gd name="T51" fmla="*/ 1128 h 1519"/>
              <a:gd name="T52" fmla="*/ 1213 w 2416"/>
              <a:gd name="T53" fmla="*/ 1345 h 1519"/>
              <a:gd name="T54" fmla="*/ 668 w 2416"/>
              <a:gd name="T55" fmla="*/ 1118 h 1519"/>
              <a:gd name="T56" fmla="*/ 668 w 2416"/>
              <a:gd name="T57" fmla="*/ 760 h 1519"/>
              <a:gd name="T58" fmla="*/ 1183 w 2416"/>
              <a:gd name="T59" fmla="*/ 935 h 1519"/>
              <a:gd name="T60" fmla="*/ 1211 w 2416"/>
              <a:gd name="T61" fmla="*/ 939 h 1519"/>
              <a:gd name="T62" fmla="*/ 1239 w 2416"/>
              <a:gd name="T63" fmla="*/ 935 h 1519"/>
              <a:gd name="T64" fmla="*/ 1748 w 2416"/>
              <a:gd name="T65" fmla="*/ 761 h 1519"/>
              <a:gd name="T66" fmla="*/ 1748 w 2416"/>
              <a:gd name="T67" fmla="*/ 1128 h 1519"/>
              <a:gd name="T68" fmla="*/ 1210 w 2416"/>
              <a:gd name="T69" fmla="*/ 761 h 1519"/>
              <a:gd name="T70" fmla="*/ 356 w 2416"/>
              <a:gd name="T71" fmla="*/ 470 h 1519"/>
              <a:gd name="T72" fmla="*/ 1208 w 2416"/>
              <a:gd name="T73" fmla="*/ 180 h 1519"/>
              <a:gd name="T74" fmla="*/ 2061 w 2416"/>
              <a:gd name="T75" fmla="*/ 471 h 1519"/>
              <a:gd name="T76" fmla="*/ 1210 w 2416"/>
              <a:gd name="T77" fmla="*/ 761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6" h="1519">
                <a:moveTo>
                  <a:pt x="2357" y="389"/>
                </a:moveTo>
                <a:lnTo>
                  <a:pt x="1236" y="6"/>
                </a:lnTo>
                <a:cubicBezTo>
                  <a:pt x="1218" y="0"/>
                  <a:pt x="1198" y="0"/>
                  <a:pt x="1180" y="6"/>
                </a:cubicBezTo>
                <a:lnTo>
                  <a:pt x="59" y="389"/>
                </a:lnTo>
                <a:cubicBezTo>
                  <a:pt x="24" y="400"/>
                  <a:pt x="0" y="433"/>
                  <a:pt x="0" y="471"/>
                </a:cubicBezTo>
                <a:cubicBezTo>
                  <a:pt x="0" y="508"/>
                  <a:pt x="24" y="541"/>
                  <a:pt x="59" y="553"/>
                </a:cubicBezTo>
                <a:lnTo>
                  <a:pt x="495" y="701"/>
                </a:lnTo>
                <a:lnTo>
                  <a:pt x="495" y="1153"/>
                </a:lnTo>
                <a:cubicBezTo>
                  <a:pt x="495" y="1174"/>
                  <a:pt x="503" y="1195"/>
                  <a:pt x="517" y="1211"/>
                </a:cubicBezTo>
                <a:cubicBezTo>
                  <a:pt x="695" y="1406"/>
                  <a:pt x="949" y="1519"/>
                  <a:pt x="1213" y="1519"/>
                </a:cubicBezTo>
                <a:cubicBezTo>
                  <a:pt x="1475" y="1519"/>
                  <a:pt x="1718" y="1414"/>
                  <a:pt x="1898" y="1223"/>
                </a:cubicBezTo>
                <a:cubicBezTo>
                  <a:pt x="1913" y="1207"/>
                  <a:pt x="1921" y="1186"/>
                  <a:pt x="1921" y="1164"/>
                </a:cubicBezTo>
                <a:lnTo>
                  <a:pt x="1921" y="702"/>
                </a:lnTo>
                <a:lnTo>
                  <a:pt x="2101" y="640"/>
                </a:lnTo>
                <a:lnTo>
                  <a:pt x="2101" y="858"/>
                </a:lnTo>
                <a:cubicBezTo>
                  <a:pt x="2081" y="874"/>
                  <a:pt x="2068" y="898"/>
                  <a:pt x="2068" y="926"/>
                </a:cubicBezTo>
                <a:lnTo>
                  <a:pt x="2068" y="1138"/>
                </a:lnTo>
                <a:cubicBezTo>
                  <a:pt x="2068" y="1185"/>
                  <a:pt x="2107" y="1224"/>
                  <a:pt x="2155" y="1224"/>
                </a:cubicBezTo>
                <a:cubicBezTo>
                  <a:pt x="2203" y="1224"/>
                  <a:pt x="2241" y="1185"/>
                  <a:pt x="2241" y="1138"/>
                </a:cubicBezTo>
                <a:lnTo>
                  <a:pt x="2241" y="926"/>
                </a:lnTo>
                <a:cubicBezTo>
                  <a:pt x="2241" y="898"/>
                  <a:pt x="2228" y="874"/>
                  <a:pt x="2208" y="858"/>
                </a:cubicBezTo>
                <a:lnTo>
                  <a:pt x="2208" y="604"/>
                </a:lnTo>
                <a:lnTo>
                  <a:pt x="2357" y="553"/>
                </a:lnTo>
                <a:cubicBezTo>
                  <a:pt x="2393" y="541"/>
                  <a:pt x="2416" y="508"/>
                  <a:pt x="2416" y="471"/>
                </a:cubicBezTo>
                <a:cubicBezTo>
                  <a:pt x="2416" y="433"/>
                  <a:pt x="2392" y="400"/>
                  <a:pt x="2357" y="389"/>
                </a:cubicBezTo>
                <a:close/>
                <a:moveTo>
                  <a:pt x="1748" y="1128"/>
                </a:moveTo>
                <a:cubicBezTo>
                  <a:pt x="1604" y="1268"/>
                  <a:pt x="1415" y="1345"/>
                  <a:pt x="1213" y="1345"/>
                </a:cubicBezTo>
                <a:cubicBezTo>
                  <a:pt x="1009" y="1345"/>
                  <a:pt x="812" y="1263"/>
                  <a:pt x="668" y="1118"/>
                </a:cubicBezTo>
                <a:lnTo>
                  <a:pt x="668" y="760"/>
                </a:lnTo>
                <a:lnTo>
                  <a:pt x="1183" y="935"/>
                </a:lnTo>
                <a:cubicBezTo>
                  <a:pt x="1192" y="938"/>
                  <a:pt x="1201" y="939"/>
                  <a:pt x="1211" y="939"/>
                </a:cubicBezTo>
                <a:cubicBezTo>
                  <a:pt x="1220" y="939"/>
                  <a:pt x="1229" y="938"/>
                  <a:pt x="1239" y="935"/>
                </a:cubicBezTo>
                <a:lnTo>
                  <a:pt x="1748" y="761"/>
                </a:lnTo>
                <a:lnTo>
                  <a:pt x="1748" y="1128"/>
                </a:lnTo>
                <a:close/>
                <a:moveTo>
                  <a:pt x="1210" y="761"/>
                </a:moveTo>
                <a:lnTo>
                  <a:pt x="356" y="470"/>
                </a:lnTo>
                <a:lnTo>
                  <a:pt x="1208" y="180"/>
                </a:lnTo>
                <a:lnTo>
                  <a:pt x="2061" y="471"/>
                </a:lnTo>
                <a:lnTo>
                  <a:pt x="1210" y="761"/>
                </a:lnTo>
                <a:close/>
              </a:path>
            </a:pathLst>
          </a:custGeom>
          <a:solidFill>
            <a:srgbClr val="FEF4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nvGrpSpPr>
          <p:cNvPr id="7" name="组合 6"/>
          <p:cNvGrpSpPr/>
          <p:nvPr/>
        </p:nvGrpSpPr>
        <p:grpSpPr>
          <a:xfrm>
            <a:off x="1377343" y="2349582"/>
            <a:ext cx="9437314" cy="2902373"/>
            <a:chOff x="1429581" y="2476110"/>
            <a:chExt cx="9437314" cy="2902373"/>
          </a:xfrm>
        </p:grpSpPr>
        <p:grpSp>
          <p:nvGrpSpPr>
            <p:cNvPr id="3" name="组合 2"/>
            <p:cNvGrpSpPr/>
            <p:nvPr/>
          </p:nvGrpSpPr>
          <p:grpSpPr>
            <a:xfrm>
              <a:off x="1429581" y="2476110"/>
              <a:ext cx="2182283" cy="2902373"/>
              <a:chOff x="1672785" y="2476110"/>
              <a:chExt cx="2182283" cy="2902373"/>
            </a:xfrm>
          </p:grpSpPr>
          <p:sp>
            <p:nvSpPr>
              <p:cNvPr id="31" name="文本框 25"/>
              <p:cNvSpPr txBox="1"/>
              <p:nvPr/>
            </p:nvSpPr>
            <p:spPr>
              <a:xfrm>
                <a:off x="1672785" y="3694395"/>
                <a:ext cx="2182283" cy="95313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800" dirty="0">
                    <a:solidFill>
                      <a:srgbClr val="526AAB"/>
                    </a:solidFill>
                    <a:latin typeface="+mj-ea"/>
                    <a:ea typeface="+mj-ea"/>
                    <a:cs typeface="Roboto Black" panose="02000000000000000000" charset="0"/>
                  </a:rPr>
                  <a:t> Topic, objectives</a:t>
                </a:r>
                <a:endParaRPr lang="zh-CN" altLang="en-US" sz="2800" dirty="0">
                  <a:solidFill>
                    <a:srgbClr val="526AAB"/>
                  </a:solidFill>
                  <a:latin typeface="+mj-ea"/>
                  <a:ea typeface="+mj-ea"/>
                  <a:cs typeface="Roboto Black" panose="02000000000000000000" charset="0"/>
                </a:endParaRPr>
              </a:p>
            </p:txBody>
          </p:sp>
          <p:sp>
            <p:nvSpPr>
              <p:cNvPr id="32" name="文本框 191"/>
              <p:cNvSpPr txBox="1"/>
              <p:nvPr/>
            </p:nvSpPr>
            <p:spPr>
              <a:xfrm>
                <a:off x="2416246" y="5101484"/>
                <a:ext cx="69536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200" dirty="0">
                    <a:solidFill>
                      <a:srgbClr val="F79976"/>
                    </a:solidFill>
                    <a:latin typeface="+mj-ea"/>
                    <a:ea typeface="+mj-ea"/>
                    <a:cs typeface="Roboto Black" panose="02000000000000000000" charset="0"/>
                  </a:rPr>
                  <a:t>-01-</a:t>
                </a:r>
                <a:endParaRPr lang="zh-CN" altLang="en-US" sz="1200" dirty="0">
                  <a:solidFill>
                    <a:srgbClr val="F79976"/>
                  </a:solidFill>
                  <a:latin typeface="+mj-ea"/>
                  <a:ea typeface="+mj-ea"/>
                  <a:cs typeface="Roboto Black" panose="02000000000000000000" charset="0"/>
                </a:endParaRPr>
              </a:p>
            </p:txBody>
          </p:sp>
          <p:sp>
            <p:nvSpPr>
              <p:cNvPr id="33" name="流程图: 接点 32"/>
              <p:cNvSpPr/>
              <p:nvPr/>
            </p:nvSpPr>
            <p:spPr>
              <a:xfrm>
                <a:off x="2266130" y="2476110"/>
                <a:ext cx="995593" cy="995593"/>
              </a:xfrm>
              <a:prstGeom prst="flowChartConnector">
                <a:avLst/>
              </a:prstGeom>
              <a:noFill/>
              <a:ln w="6350">
                <a:solidFill>
                  <a:srgbClr val="F79976">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F8736C"/>
                  </a:solidFill>
                  <a:cs typeface="Roboto Black" panose="02000000000000000000" charset="0"/>
                </a:endParaRPr>
              </a:p>
            </p:txBody>
          </p:sp>
          <p:sp>
            <p:nvSpPr>
              <p:cNvPr id="34" name="文本框 213"/>
              <p:cNvSpPr txBox="1"/>
              <p:nvPr/>
            </p:nvSpPr>
            <p:spPr>
              <a:xfrm>
                <a:off x="1803272" y="4679120"/>
                <a:ext cx="1921310" cy="4298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100" dirty="0">
                    <a:solidFill>
                      <a:srgbClr val="526AAB"/>
                    </a:solidFill>
                    <a:latin typeface="+mj-ea"/>
                    <a:ea typeface="+mj-ea"/>
                    <a:cs typeface="Roboto Black" panose="02000000000000000000" charset="0"/>
                  </a:rPr>
                  <a:t>Introduction to Psoriatic Arthritis (PsA) </a:t>
                </a:r>
                <a:endParaRPr lang="en-US" altLang="zh-CN" sz="1100" dirty="0">
                  <a:solidFill>
                    <a:srgbClr val="526AAB"/>
                  </a:solidFill>
                  <a:latin typeface="+mj-ea"/>
                  <a:ea typeface="+mj-ea"/>
                  <a:cs typeface="Roboto Black" panose="02000000000000000000" charset="0"/>
                </a:endParaRPr>
              </a:p>
            </p:txBody>
          </p:sp>
          <p:sp>
            <p:nvSpPr>
              <p:cNvPr id="35" name="流程图: 接点 34"/>
              <p:cNvSpPr/>
              <p:nvPr/>
            </p:nvSpPr>
            <p:spPr>
              <a:xfrm>
                <a:off x="2335839" y="2545819"/>
                <a:ext cx="856174" cy="856174"/>
              </a:xfrm>
              <a:prstGeom prst="flowChartConnector">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F8736C"/>
                  </a:solidFill>
                  <a:cs typeface="Roboto Black" panose="02000000000000000000" charset="0"/>
                </a:endParaRPr>
              </a:p>
            </p:txBody>
          </p:sp>
          <p:sp>
            <p:nvSpPr>
              <p:cNvPr id="36" name="Oval 5"/>
              <p:cNvSpPr/>
              <p:nvPr/>
            </p:nvSpPr>
            <p:spPr>
              <a:xfrm>
                <a:off x="2607459" y="2855461"/>
                <a:ext cx="312935" cy="236890"/>
              </a:xfrm>
              <a:custGeom>
                <a:avLst/>
                <a:gdLst>
                  <a:gd name="connsiteX0" fmla="*/ 145859 w 607780"/>
                  <a:gd name="connsiteY0" fmla="*/ 341325 h 460087"/>
                  <a:gd name="connsiteX1" fmla="*/ 305337 w 607780"/>
                  <a:gd name="connsiteY1" fmla="*/ 341325 h 460087"/>
                  <a:gd name="connsiteX2" fmla="*/ 305337 w 607780"/>
                  <a:gd name="connsiteY2" fmla="*/ 366658 h 460087"/>
                  <a:gd name="connsiteX3" fmla="*/ 145859 w 607780"/>
                  <a:gd name="connsiteY3" fmla="*/ 366658 h 460087"/>
                  <a:gd name="connsiteX4" fmla="*/ 84749 w 607780"/>
                  <a:gd name="connsiteY4" fmla="*/ 341325 h 460087"/>
                  <a:gd name="connsiteX5" fmla="*/ 116433 w 607780"/>
                  <a:gd name="connsiteY5" fmla="*/ 341325 h 460087"/>
                  <a:gd name="connsiteX6" fmla="*/ 116433 w 607780"/>
                  <a:gd name="connsiteY6" fmla="*/ 366658 h 460087"/>
                  <a:gd name="connsiteX7" fmla="*/ 84749 w 607780"/>
                  <a:gd name="connsiteY7" fmla="*/ 366658 h 460087"/>
                  <a:gd name="connsiteX8" fmla="*/ 457230 w 607780"/>
                  <a:gd name="connsiteY8" fmla="*/ 291859 h 460087"/>
                  <a:gd name="connsiteX9" fmla="*/ 491465 w 607780"/>
                  <a:gd name="connsiteY9" fmla="*/ 326025 h 460087"/>
                  <a:gd name="connsiteX10" fmla="*/ 525607 w 607780"/>
                  <a:gd name="connsiteY10" fmla="*/ 291859 h 460087"/>
                  <a:gd name="connsiteX11" fmla="*/ 543566 w 607780"/>
                  <a:gd name="connsiteY11" fmla="*/ 309782 h 460087"/>
                  <a:gd name="connsiteX12" fmla="*/ 509425 w 607780"/>
                  <a:gd name="connsiteY12" fmla="*/ 343948 h 460087"/>
                  <a:gd name="connsiteX13" fmla="*/ 543566 w 607780"/>
                  <a:gd name="connsiteY13" fmla="*/ 378020 h 460087"/>
                  <a:gd name="connsiteX14" fmla="*/ 525607 w 607780"/>
                  <a:gd name="connsiteY14" fmla="*/ 395943 h 460087"/>
                  <a:gd name="connsiteX15" fmla="*/ 491465 w 607780"/>
                  <a:gd name="connsiteY15" fmla="*/ 361871 h 460087"/>
                  <a:gd name="connsiteX16" fmla="*/ 457230 w 607780"/>
                  <a:gd name="connsiteY16" fmla="*/ 395943 h 460087"/>
                  <a:gd name="connsiteX17" fmla="*/ 439270 w 607780"/>
                  <a:gd name="connsiteY17" fmla="*/ 378020 h 460087"/>
                  <a:gd name="connsiteX18" fmla="*/ 473506 w 607780"/>
                  <a:gd name="connsiteY18" fmla="*/ 343948 h 460087"/>
                  <a:gd name="connsiteX19" fmla="*/ 439270 w 607780"/>
                  <a:gd name="connsiteY19" fmla="*/ 309782 h 460087"/>
                  <a:gd name="connsiteX20" fmla="*/ 145859 w 607780"/>
                  <a:gd name="connsiteY20" fmla="*/ 263915 h 460087"/>
                  <a:gd name="connsiteX21" fmla="*/ 305337 w 607780"/>
                  <a:gd name="connsiteY21" fmla="*/ 263915 h 460087"/>
                  <a:gd name="connsiteX22" fmla="*/ 305337 w 607780"/>
                  <a:gd name="connsiteY22" fmla="*/ 289319 h 460087"/>
                  <a:gd name="connsiteX23" fmla="*/ 145859 w 607780"/>
                  <a:gd name="connsiteY23" fmla="*/ 289319 h 460087"/>
                  <a:gd name="connsiteX24" fmla="*/ 84749 w 607780"/>
                  <a:gd name="connsiteY24" fmla="*/ 263915 h 460087"/>
                  <a:gd name="connsiteX25" fmla="*/ 116433 w 607780"/>
                  <a:gd name="connsiteY25" fmla="*/ 263915 h 460087"/>
                  <a:gd name="connsiteX26" fmla="*/ 116433 w 607780"/>
                  <a:gd name="connsiteY26" fmla="*/ 289319 h 460087"/>
                  <a:gd name="connsiteX27" fmla="*/ 84749 w 607780"/>
                  <a:gd name="connsiteY27" fmla="*/ 289319 h 460087"/>
                  <a:gd name="connsiteX28" fmla="*/ 491443 w 607780"/>
                  <a:gd name="connsiteY28" fmla="*/ 253062 h 460087"/>
                  <a:gd name="connsiteX29" fmla="*/ 400449 w 607780"/>
                  <a:gd name="connsiteY29" fmla="*/ 343921 h 460087"/>
                  <a:gd name="connsiteX30" fmla="*/ 491443 w 607780"/>
                  <a:gd name="connsiteY30" fmla="*/ 434688 h 460087"/>
                  <a:gd name="connsiteX31" fmla="*/ 582343 w 607780"/>
                  <a:gd name="connsiteY31" fmla="*/ 343921 h 460087"/>
                  <a:gd name="connsiteX32" fmla="*/ 491443 w 607780"/>
                  <a:gd name="connsiteY32" fmla="*/ 253062 h 460087"/>
                  <a:gd name="connsiteX33" fmla="*/ 145859 w 607780"/>
                  <a:gd name="connsiteY33" fmla="*/ 186505 h 460087"/>
                  <a:gd name="connsiteX34" fmla="*/ 305337 w 607780"/>
                  <a:gd name="connsiteY34" fmla="*/ 186505 h 460087"/>
                  <a:gd name="connsiteX35" fmla="*/ 305337 w 607780"/>
                  <a:gd name="connsiteY35" fmla="*/ 211909 h 460087"/>
                  <a:gd name="connsiteX36" fmla="*/ 145859 w 607780"/>
                  <a:gd name="connsiteY36" fmla="*/ 211909 h 460087"/>
                  <a:gd name="connsiteX37" fmla="*/ 84749 w 607780"/>
                  <a:gd name="connsiteY37" fmla="*/ 186505 h 460087"/>
                  <a:gd name="connsiteX38" fmla="*/ 116433 w 607780"/>
                  <a:gd name="connsiteY38" fmla="*/ 186505 h 460087"/>
                  <a:gd name="connsiteX39" fmla="*/ 116433 w 607780"/>
                  <a:gd name="connsiteY39" fmla="*/ 211909 h 460087"/>
                  <a:gd name="connsiteX40" fmla="*/ 84749 w 607780"/>
                  <a:gd name="connsiteY40" fmla="*/ 211909 h 460087"/>
                  <a:gd name="connsiteX41" fmla="*/ 25437 w 607780"/>
                  <a:gd name="connsiteY41" fmla="*/ 129799 h 460087"/>
                  <a:gd name="connsiteX42" fmla="*/ 25437 w 607780"/>
                  <a:gd name="connsiteY42" fmla="*/ 434688 h 460087"/>
                  <a:gd name="connsiteX43" fmla="*/ 418965 w 607780"/>
                  <a:gd name="connsiteY43" fmla="*/ 434688 h 460087"/>
                  <a:gd name="connsiteX44" fmla="*/ 375011 w 607780"/>
                  <a:gd name="connsiteY44" fmla="*/ 343921 h 460087"/>
                  <a:gd name="connsiteX45" fmla="*/ 478724 w 607780"/>
                  <a:gd name="connsiteY45" fmla="*/ 228409 h 460087"/>
                  <a:gd name="connsiteX46" fmla="*/ 478724 w 607780"/>
                  <a:gd name="connsiteY46" fmla="*/ 129799 h 460087"/>
                  <a:gd name="connsiteX47" fmla="*/ 25437 w 607780"/>
                  <a:gd name="connsiteY47" fmla="*/ 25306 h 460087"/>
                  <a:gd name="connsiteX48" fmla="*/ 25437 w 607780"/>
                  <a:gd name="connsiteY48" fmla="*/ 104493 h 460087"/>
                  <a:gd name="connsiteX49" fmla="*/ 478724 w 607780"/>
                  <a:gd name="connsiteY49" fmla="*/ 104493 h 460087"/>
                  <a:gd name="connsiteX50" fmla="*/ 478724 w 607780"/>
                  <a:gd name="connsiteY50" fmla="*/ 25306 h 460087"/>
                  <a:gd name="connsiteX51" fmla="*/ 12718 w 607780"/>
                  <a:gd name="connsiteY51" fmla="*/ 0 h 460087"/>
                  <a:gd name="connsiteX52" fmla="*/ 491443 w 607780"/>
                  <a:gd name="connsiteY52" fmla="*/ 0 h 460087"/>
                  <a:gd name="connsiteX53" fmla="*/ 504068 w 607780"/>
                  <a:gd name="connsiteY53" fmla="*/ 12700 h 460087"/>
                  <a:gd name="connsiteX54" fmla="*/ 504068 w 607780"/>
                  <a:gd name="connsiteY54" fmla="*/ 117099 h 460087"/>
                  <a:gd name="connsiteX55" fmla="*/ 504068 w 607780"/>
                  <a:gd name="connsiteY55" fmla="*/ 228409 h 460087"/>
                  <a:gd name="connsiteX56" fmla="*/ 607780 w 607780"/>
                  <a:gd name="connsiteY56" fmla="*/ 343921 h 460087"/>
                  <a:gd name="connsiteX57" fmla="*/ 491443 w 607780"/>
                  <a:gd name="connsiteY57" fmla="*/ 460087 h 460087"/>
                  <a:gd name="connsiteX58" fmla="*/ 12718 w 607780"/>
                  <a:gd name="connsiteY58" fmla="*/ 460087 h 460087"/>
                  <a:gd name="connsiteX59" fmla="*/ 0 w 607780"/>
                  <a:gd name="connsiteY59" fmla="*/ 447387 h 460087"/>
                  <a:gd name="connsiteX60" fmla="*/ 0 w 607780"/>
                  <a:gd name="connsiteY60" fmla="*/ 117099 h 460087"/>
                  <a:gd name="connsiteX61" fmla="*/ 0 w 607780"/>
                  <a:gd name="connsiteY61" fmla="*/ 12700 h 460087"/>
                  <a:gd name="connsiteX62" fmla="*/ 12718 w 607780"/>
                  <a:gd name="connsiteY62" fmla="*/ 0 h 46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7780" h="460087">
                    <a:moveTo>
                      <a:pt x="145859" y="341325"/>
                    </a:moveTo>
                    <a:lnTo>
                      <a:pt x="305337" y="341325"/>
                    </a:lnTo>
                    <a:lnTo>
                      <a:pt x="305337" y="366658"/>
                    </a:lnTo>
                    <a:lnTo>
                      <a:pt x="145859" y="366658"/>
                    </a:lnTo>
                    <a:close/>
                    <a:moveTo>
                      <a:pt x="84749" y="341325"/>
                    </a:moveTo>
                    <a:lnTo>
                      <a:pt x="116433" y="341325"/>
                    </a:lnTo>
                    <a:lnTo>
                      <a:pt x="116433" y="366658"/>
                    </a:lnTo>
                    <a:lnTo>
                      <a:pt x="84749" y="366658"/>
                    </a:lnTo>
                    <a:close/>
                    <a:moveTo>
                      <a:pt x="457230" y="291859"/>
                    </a:moveTo>
                    <a:lnTo>
                      <a:pt x="491465" y="326025"/>
                    </a:lnTo>
                    <a:lnTo>
                      <a:pt x="525607" y="291859"/>
                    </a:lnTo>
                    <a:lnTo>
                      <a:pt x="543566" y="309782"/>
                    </a:lnTo>
                    <a:lnTo>
                      <a:pt x="509425" y="343948"/>
                    </a:lnTo>
                    <a:lnTo>
                      <a:pt x="543566" y="378020"/>
                    </a:lnTo>
                    <a:lnTo>
                      <a:pt x="525607" y="395943"/>
                    </a:lnTo>
                    <a:lnTo>
                      <a:pt x="491465" y="361871"/>
                    </a:lnTo>
                    <a:lnTo>
                      <a:pt x="457230" y="395943"/>
                    </a:lnTo>
                    <a:lnTo>
                      <a:pt x="439270" y="378020"/>
                    </a:lnTo>
                    <a:lnTo>
                      <a:pt x="473506" y="343948"/>
                    </a:lnTo>
                    <a:lnTo>
                      <a:pt x="439270" y="309782"/>
                    </a:lnTo>
                    <a:close/>
                    <a:moveTo>
                      <a:pt x="145859" y="263915"/>
                    </a:moveTo>
                    <a:lnTo>
                      <a:pt x="305337" y="263915"/>
                    </a:lnTo>
                    <a:lnTo>
                      <a:pt x="305337" y="289319"/>
                    </a:lnTo>
                    <a:lnTo>
                      <a:pt x="145859" y="289319"/>
                    </a:lnTo>
                    <a:close/>
                    <a:moveTo>
                      <a:pt x="84749" y="263915"/>
                    </a:moveTo>
                    <a:lnTo>
                      <a:pt x="116433" y="263915"/>
                    </a:lnTo>
                    <a:lnTo>
                      <a:pt x="116433" y="289319"/>
                    </a:lnTo>
                    <a:lnTo>
                      <a:pt x="84749" y="289319"/>
                    </a:lnTo>
                    <a:close/>
                    <a:moveTo>
                      <a:pt x="491443" y="253062"/>
                    </a:moveTo>
                    <a:cubicBezTo>
                      <a:pt x="441223" y="253062"/>
                      <a:pt x="400449" y="293776"/>
                      <a:pt x="400449" y="343921"/>
                    </a:cubicBezTo>
                    <a:cubicBezTo>
                      <a:pt x="400449" y="393974"/>
                      <a:pt x="441223" y="434688"/>
                      <a:pt x="491443" y="434688"/>
                    </a:cubicBezTo>
                    <a:cubicBezTo>
                      <a:pt x="541569" y="434688"/>
                      <a:pt x="582343" y="393974"/>
                      <a:pt x="582343" y="343921"/>
                    </a:cubicBezTo>
                    <a:cubicBezTo>
                      <a:pt x="582343" y="293776"/>
                      <a:pt x="541569" y="253062"/>
                      <a:pt x="491443" y="253062"/>
                    </a:cubicBezTo>
                    <a:close/>
                    <a:moveTo>
                      <a:pt x="145859" y="186505"/>
                    </a:moveTo>
                    <a:lnTo>
                      <a:pt x="305337" y="186505"/>
                    </a:lnTo>
                    <a:lnTo>
                      <a:pt x="305337" y="211909"/>
                    </a:lnTo>
                    <a:lnTo>
                      <a:pt x="145859" y="211909"/>
                    </a:lnTo>
                    <a:close/>
                    <a:moveTo>
                      <a:pt x="84749" y="186505"/>
                    </a:moveTo>
                    <a:lnTo>
                      <a:pt x="116433" y="186505"/>
                    </a:lnTo>
                    <a:lnTo>
                      <a:pt x="116433" y="211909"/>
                    </a:lnTo>
                    <a:lnTo>
                      <a:pt x="84749" y="211909"/>
                    </a:lnTo>
                    <a:close/>
                    <a:moveTo>
                      <a:pt x="25437" y="129799"/>
                    </a:moveTo>
                    <a:lnTo>
                      <a:pt x="25437" y="434688"/>
                    </a:lnTo>
                    <a:lnTo>
                      <a:pt x="418965" y="434688"/>
                    </a:lnTo>
                    <a:cubicBezTo>
                      <a:pt x="392219" y="413397"/>
                      <a:pt x="375011" y="380620"/>
                      <a:pt x="375011" y="343921"/>
                    </a:cubicBezTo>
                    <a:cubicBezTo>
                      <a:pt x="375011" y="284064"/>
                      <a:pt x="420462" y="234759"/>
                      <a:pt x="478724" y="228409"/>
                    </a:cubicBezTo>
                    <a:lnTo>
                      <a:pt x="478724" y="129799"/>
                    </a:lnTo>
                    <a:close/>
                    <a:moveTo>
                      <a:pt x="25437" y="25306"/>
                    </a:moveTo>
                    <a:lnTo>
                      <a:pt x="25437" y="104493"/>
                    </a:lnTo>
                    <a:lnTo>
                      <a:pt x="478724" y="104493"/>
                    </a:lnTo>
                    <a:lnTo>
                      <a:pt x="478724" y="25306"/>
                    </a:lnTo>
                    <a:close/>
                    <a:moveTo>
                      <a:pt x="12718" y="0"/>
                    </a:moveTo>
                    <a:lnTo>
                      <a:pt x="491443" y="0"/>
                    </a:lnTo>
                    <a:cubicBezTo>
                      <a:pt x="498363" y="0"/>
                      <a:pt x="504068" y="5696"/>
                      <a:pt x="504068" y="12700"/>
                    </a:cubicBezTo>
                    <a:lnTo>
                      <a:pt x="504068" y="117099"/>
                    </a:lnTo>
                    <a:lnTo>
                      <a:pt x="504068" y="228409"/>
                    </a:lnTo>
                    <a:cubicBezTo>
                      <a:pt x="562330" y="234759"/>
                      <a:pt x="607780" y="284064"/>
                      <a:pt x="607780" y="343921"/>
                    </a:cubicBezTo>
                    <a:cubicBezTo>
                      <a:pt x="607780" y="407981"/>
                      <a:pt x="555597" y="460087"/>
                      <a:pt x="491443" y="460087"/>
                    </a:cubicBezTo>
                    <a:lnTo>
                      <a:pt x="12718" y="460087"/>
                    </a:lnTo>
                    <a:cubicBezTo>
                      <a:pt x="5704" y="460087"/>
                      <a:pt x="0" y="454391"/>
                      <a:pt x="0" y="447387"/>
                    </a:cubicBezTo>
                    <a:lnTo>
                      <a:pt x="0" y="117099"/>
                    </a:lnTo>
                    <a:lnTo>
                      <a:pt x="0" y="12700"/>
                    </a:lnTo>
                    <a:cubicBezTo>
                      <a:pt x="0" y="5696"/>
                      <a:pt x="5704" y="0"/>
                      <a:pt x="1271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grpSp>
          <p:nvGrpSpPr>
            <p:cNvPr id="4" name="组合 3"/>
            <p:cNvGrpSpPr/>
            <p:nvPr/>
          </p:nvGrpSpPr>
          <p:grpSpPr>
            <a:xfrm>
              <a:off x="3847925" y="2476110"/>
              <a:ext cx="2182283" cy="2902373"/>
              <a:chOff x="3894168" y="2476110"/>
              <a:chExt cx="2182283" cy="2902373"/>
            </a:xfrm>
          </p:grpSpPr>
          <p:sp>
            <p:nvSpPr>
              <p:cNvPr id="37" name="文本框 30"/>
              <p:cNvSpPr txBox="1"/>
              <p:nvPr/>
            </p:nvSpPr>
            <p:spPr>
              <a:xfrm>
                <a:off x="3894168" y="3694395"/>
                <a:ext cx="2182283" cy="95313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800" dirty="0">
                    <a:solidFill>
                      <a:srgbClr val="526AAB"/>
                    </a:solidFill>
                    <a:latin typeface="+mj-ea"/>
                    <a:ea typeface="+mj-ea"/>
                    <a:cs typeface="Roboto Black" panose="02000000000000000000" charset="0"/>
                  </a:rPr>
                  <a:t>Research data</a:t>
                </a:r>
                <a:endParaRPr lang="zh-CN" altLang="en-US" sz="2800" dirty="0">
                  <a:solidFill>
                    <a:srgbClr val="526AAB"/>
                  </a:solidFill>
                  <a:latin typeface="+mj-ea"/>
                  <a:ea typeface="+mj-ea"/>
                  <a:cs typeface="Roboto Black" panose="02000000000000000000" charset="0"/>
                </a:endParaRPr>
              </a:p>
            </p:txBody>
          </p:sp>
          <p:sp>
            <p:nvSpPr>
              <p:cNvPr id="38" name="文本框 192"/>
              <p:cNvSpPr txBox="1"/>
              <p:nvPr/>
            </p:nvSpPr>
            <p:spPr>
              <a:xfrm>
                <a:off x="4637628" y="5101484"/>
                <a:ext cx="69536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200" dirty="0">
                    <a:solidFill>
                      <a:srgbClr val="F79976"/>
                    </a:solidFill>
                    <a:latin typeface="+mj-ea"/>
                    <a:ea typeface="+mj-ea"/>
                    <a:cs typeface="Roboto Black" panose="02000000000000000000" charset="0"/>
                  </a:rPr>
                  <a:t>-02-</a:t>
                </a:r>
                <a:endParaRPr lang="zh-CN" altLang="en-US" sz="1200" dirty="0">
                  <a:solidFill>
                    <a:srgbClr val="F79976"/>
                  </a:solidFill>
                  <a:latin typeface="+mj-ea"/>
                  <a:ea typeface="+mj-ea"/>
                  <a:cs typeface="Roboto Black" panose="02000000000000000000" charset="0"/>
                </a:endParaRPr>
              </a:p>
            </p:txBody>
          </p:sp>
          <p:sp>
            <p:nvSpPr>
              <p:cNvPr id="39" name="流程图: 接点 38"/>
              <p:cNvSpPr/>
              <p:nvPr/>
            </p:nvSpPr>
            <p:spPr>
              <a:xfrm>
                <a:off x="4487513" y="2476110"/>
                <a:ext cx="995593" cy="995593"/>
              </a:xfrm>
              <a:prstGeom prst="flowChartConnector">
                <a:avLst/>
              </a:prstGeom>
              <a:noFill/>
              <a:ln w="6350">
                <a:solidFill>
                  <a:srgbClr val="F79976">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F8736C"/>
                  </a:solidFill>
                  <a:cs typeface="Roboto Black" panose="02000000000000000000" charset="0"/>
                </a:endParaRPr>
              </a:p>
            </p:txBody>
          </p:sp>
          <p:sp>
            <p:nvSpPr>
              <p:cNvPr id="40" name="文本框 214"/>
              <p:cNvSpPr txBox="1"/>
              <p:nvPr/>
            </p:nvSpPr>
            <p:spPr>
              <a:xfrm>
                <a:off x="4024654" y="4679120"/>
                <a:ext cx="1921310" cy="2603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100" dirty="0">
                    <a:solidFill>
                      <a:srgbClr val="526AAB"/>
                    </a:solidFill>
                    <a:latin typeface="+mj-ea"/>
                    <a:ea typeface="+mj-ea"/>
                    <a:cs typeface="Roboto Black" panose="02000000000000000000" charset="0"/>
                    <a:sym typeface="+mn-ea"/>
                  </a:rPr>
                  <a:t>Data Acquisition</a:t>
                </a:r>
                <a:endParaRPr lang="en-US" altLang="zh-CN" sz="1100" dirty="0">
                  <a:solidFill>
                    <a:srgbClr val="526AAB"/>
                  </a:solidFill>
                  <a:latin typeface="+mj-ea"/>
                  <a:ea typeface="+mj-ea"/>
                  <a:cs typeface="Roboto Black" panose="02000000000000000000" charset="0"/>
                </a:endParaRPr>
              </a:p>
            </p:txBody>
          </p:sp>
          <p:sp>
            <p:nvSpPr>
              <p:cNvPr id="41" name="流程图: 接点 40"/>
              <p:cNvSpPr/>
              <p:nvPr/>
            </p:nvSpPr>
            <p:spPr>
              <a:xfrm>
                <a:off x="4557222" y="2545819"/>
                <a:ext cx="856174" cy="856174"/>
              </a:xfrm>
              <a:prstGeom prst="flowChartConnector">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rgbClr val="F8736C"/>
                  </a:solidFill>
                  <a:cs typeface="Roboto Black" panose="02000000000000000000" charset="0"/>
                </a:endParaRPr>
              </a:p>
            </p:txBody>
          </p:sp>
          <p:sp>
            <p:nvSpPr>
              <p:cNvPr id="42" name="Oval 142"/>
              <p:cNvSpPr/>
              <p:nvPr/>
            </p:nvSpPr>
            <p:spPr>
              <a:xfrm>
                <a:off x="4828842" y="2847389"/>
                <a:ext cx="312935" cy="253036"/>
              </a:xfrm>
              <a:custGeom>
                <a:avLst/>
                <a:gdLst>
                  <a:gd name="connsiteX0" fmla="*/ 242251 w 578336"/>
                  <a:gd name="connsiteY0" fmla="*/ 213817 h 467637"/>
                  <a:gd name="connsiteX1" fmla="*/ 209234 w 578336"/>
                  <a:gd name="connsiteY1" fmla="*/ 227504 h 467637"/>
                  <a:gd name="connsiteX2" fmla="*/ 195617 w 578336"/>
                  <a:gd name="connsiteY2" fmla="*/ 260564 h 467637"/>
                  <a:gd name="connsiteX3" fmla="*/ 209323 w 578336"/>
                  <a:gd name="connsiteY3" fmla="*/ 293623 h 467637"/>
                  <a:gd name="connsiteX4" fmla="*/ 289240 w 578336"/>
                  <a:gd name="connsiteY4" fmla="*/ 373341 h 467637"/>
                  <a:gd name="connsiteX5" fmla="*/ 368801 w 578336"/>
                  <a:gd name="connsiteY5" fmla="*/ 293801 h 467637"/>
                  <a:gd name="connsiteX6" fmla="*/ 382507 w 578336"/>
                  <a:gd name="connsiteY6" fmla="*/ 260652 h 467637"/>
                  <a:gd name="connsiteX7" fmla="*/ 368801 w 578336"/>
                  <a:gd name="connsiteY7" fmla="*/ 227592 h 467637"/>
                  <a:gd name="connsiteX8" fmla="*/ 335873 w 578336"/>
                  <a:gd name="connsiteY8" fmla="*/ 213995 h 467637"/>
                  <a:gd name="connsiteX9" fmla="*/ 302767 w 578336"/>
                  <a:gd name="connsiteY9" fmla="*/ 227681 h 467637"/>
                  <a:gd name="connsiteX10" fmla="*/ 299385 w 578336"/>
                  <a:gd name="connsiteY10" fmla="*/ 231058 h 467637"/>
                  <a:gd name="connsiteX11" fmla="*/ 289062 w 578336"/>
                  <a:gd name="connsiteY11" fmla="*/ 235324 h 467637"/>
                  <a:gd name="connsiteX12" fmla="*/ 278739 w 578336"/>
                  <a:gd name="connsiteY12" fmla="*/ 231058 h 467637"/>
                  <a:gd name="connsiteX13" fmla="*/ 275357 w 578336"/>
                  <a:gd name="connsiteY13" fmla="*/ 227592 h 467637"/>
                  <a:gd name="connsiteX14" fmla="*/ 242251 w 578336"/>
                  <a:gd name="connsiteY14" fmla="*/ 213817 h 467637"/>
                  <a:gd name="connsiteX15" fmla="*/ 242251 w 578336"/>
                  <a:gd name="connsiteY15" fmla="*/ 185023 h 467637"/>
                  <a:gd name="connsiteX16" fmla="*/ 289062 w 578336"/>
                  <a:gd name="connsiteY16" fmla="*/ 201198 h 467637"/>
                  <a:gd name="connsiteX17" fmla="*/ 335873 w 578336"/>
                  <a:gd name="connsiteY17" fmla="*/ 185023 h 467637"/>
                  <a:gd name="connsiteX18" fmla="*/ 389359 w 578336"/>
                  <a:gd name="connsiteY18" fmla="*/ 207330 h 467637"/>
                  <a:gd name="connsiteX19" fmla="*/ 411519 w 578336"/>
                  <a:gd name="connsiteY19" fmla="*/ 260919 h 467637"/>
                  <a:gd name="connsiteX20" fmla="*/ 389270 w 578336"/>
                  <a:gd name="connsiteY20" fmla="*/ 314419 h 467637"/>
                  <a:gd name="connsiteX21" fmla="*/ 305971 w 578336"/>
                  <a:gd name="connsiteY21" fmla="*/ 397602 h 467637"/>
                  <a:gd name="connsiteX22" fmla="*/ 289062 w 578336"/>
                  <a:gd name="connsiteY22" fmla="*/ 404623 h 467637"/>
                  <a:gd name="connsiteX23" fmla="*/ 272242 w 578336"/>
                  <a:gd name="connsiteY23" fmla="*/ 397602 h 467637"/>
                  <a:gd name="connsiteX24" fmla="*/ 188854 w 578336"/>
                  <a:gd name="connsiteY24" fmla="*/ 314330 h 467637"/>
                  <a:gd name="connsiteX25" fmla="*/ 166516 w 578336"/>
                  <a:gd name="connsiteY25" fmla="*/ 260741 h 467637"/>
                  <a:gd name="connsiteX26" fmla="*/ 188676 w 578336"/>
                  <a:gd name="connsiteY26" fmla="*/ 207241 h 467637"/>
                  <a:gd name="connsiteX27" fmla="*/ 242251 w 578336"/>
                  <a:gd name="connsiteY27" fmla="*/ 185023 h 467637"/>
                  <a:gd name="connsiteX28" fmla="*/ 29104 w 578336"/>
                  <a:gd name="connsiteY28" fmla="*/ 138638 h 467637"/>
                  <a:gd name="connsiteX29" fmla="*/ 29104 w 578336"/>
                  <a:gd name="connsiteY29" fmla="*/ 424091 h 467637"/>
                  <a:gd name="connsiteX30" fmla="*/ 43700 w 578336"/>
                  <a:gd name="connsiteY30" fmla="*/ 438665 h 467637"/>
                  <a:gd name="connsiteX31" fmla="*/ 534547 w 578336"/>
                  <a:gd name="connsiteY31" fmla="*/ 438665 h 467637"/>
                  <a:gd name="connsiteX32" fmla="*/ 549232 w 578336"/>
                  <a:gd name="connsiteY32" fmla="*/ 424091 h 467637"/>
                  <a:gd name="connsiteX33" fmla="*/ 549232 w 578336"/>
                  <a:gd name="connsiteY33" fmla="*/ 138638 h 467637"/>
                  <a:gd name="connsiteX34" fmla="*/ 179222 w 578336"/>
                  <a:gd name="connsiteY34" fmla="*/ 54775 h 467637"/>
                  <a:gd name="connsiteX35" fmla="*/ 189557 w 578336"/>
                  <a:gd name="connsiteY35" fmla="*/ 58846 h 467637"/>
                  <a:gd name="connsiteX36" fmla="*/ 193825 w 578336"/>
                  <a:gd name="connsiteY36" fmla="*/ 69168 h 467637"/>
                  <a:gd name="connsiteX37" fmla="*/ 189557 w 578336"/>
                  <a:gd name="connsiteY37" fmla="*/ 79490 h 467637"/>
                  <a:gd name="connsiteX38" fmla="*/ 179244 w 578336"/>
                  <a:gd name="connsiteY38" fmla="*/ 83761 h 467637"/>
                  <a:gd name="connsiteX39" fmla="*/ 169020 w 578336"/>
                  <a:gd name="connsiteY39" fmla="*/ 79490 h 467637"/>
                  <a:gd name="connsiteX40" fmla="*/ 164752 w 578336"/>
                  <a:gd name="connsiteY40" fmla="*/ 69168 h 467637"/>
                  <a:gd name="connsiteX41" fmla="*/ 169020 w 578336"/>
                  <a:gd name="connsiteY41" fmla="*/ 58846 h 467637"/>
                  <a:gd name="connsiteX42" fmla="*/ 179222 w 578336"/>
                  <a:gd name="connsiteY42" fmla="*/ 54775 h 467637"/>
                  <a:gd name="connsiteX43" fmla="*/ 124386 w 578336"/>
                  <a:gd name="connsiteY43" fmla="*/ 54775 h 467637"/>
                  <a:gd name="connsiteX44" fmla="*/ 134584 w 578336"/>
                  <a:gd name="connsiteY44" fmla="*/ 58846 h 467637"/>
                  <a:gd name="connsiteX45" fmla="*/ 138854 w 578336"/>
                  <a:gd name="connsiteY45" fmla="*/ 69168 h 467637"/>
                  <a:gd name="connsiteX46" fmla="*/ 134584 w 578336"/>
                  <a:gd name="connsiteY46" fmla="*/ 79490 h 467637"/>
                  <a:gd name="connsiteX47" fmla="*/ 124442 w 578336"/>
                  <a:gd name="connsiteY47" fmla="*/ 83761 h 467637"/>
                  <a:gd name="connsiteX48" fmla="*/ 114122 w 578336"/>
                  <a:gd name="connsiteY48" fmla="*/ 79490 h 467637"/>
                  <a:gd name="connsiteX49" fmla="*/ 109852 w 578336"/>
                  <a:gd name="connsiteY49" fmla="*/ 69168 h 467637"/>
                  <a:gd name="connsiteX50" fmla="*/ 114122 w 578336"/>
                  <a:gd name="connsiteY50" fmla="*/ 58846 h 467637"/>
                  <a:gd name="connsiteX51" fmla="*/ 124386 w 578336"/>
                  <a:gd name="connsiteY51" fmla="*/ 54775 h 467637"/>
                  <a:gd name="connsiteX52" fmla="*/ 69491 w 578336"/>
                  <a:gd name="connsiteY52" fmla="*/ 54775 h 467637"/>
                  <a:gd name="connsiteX53" fmla="*/ 79755 w 578336"/>
                  <a:gd name="connsiteY53" fmla="*/ 58846 h 467637"/>
                  <a:gd name="connsiteX54" fmla="*/ 84025 w 578336"/>
                  <a:gd name="connsiteY54" fmla="*/ 69168 h 467637"/>
                  <a:gd name="connsiteX55" fmla="*/ 79755 w 578336"/>
                  <a:gd name="connsiteY55" fmla="*/ 79490 h 467637"/>
                  <a:gd name="connsiteX56" fmla="*/ 69435 w 578336"/>
                  <a:gd name="connsiteY56" fmla="*/ 83761 h 467637"/>
                  <a:gd name="connsiteX57" fmla="*/ 59293 w 578336"/>
                  <a:gd name="connsiteY57" fmla="*/ 79490 h 467637"/>
                  <a:gd name="connsiteX58" fmla="*/ 55023 w 578336"/>
                  <a:gd name="connsiteY58" fmla="*/ 69168 h 467637"/>
                  <a:gd name="connsiteX59" fmla="*/ 59293 w 578336"/>
                  <a:gd name="connsiteY59" fmla="*/ 58846 h 467637"/>
                  <a:gd name="connsiteX60" fmla="*/ 69491 w 578336"/>
                  <a:gd name="connsiteY60" fmla="*/ 54775 h 467637"/>
                  <a:gd name="connsiteX61" fmla="*/ 43700 w 578336"/>
                  <a:gd name="connsiteY61" fmla="*/ 28883 h 467637"/>
                  <a:gd name="connsiteX62" fmla="*/ 29015 w 578336"/>
                  <a:gd name="connsiteY62" fmla="*/ 43546 h 467637"/>
                  <a:gd name="connsiteX63" fmla="*/ 29015 w 578336"/>
                  <a:gd name="connsiteY63" fmla="*/ 109488 h 467637"/>
                  <a:gd name="connsiteX64" fmla="*/ 549232 w 578336"/>
                  <a:gd name="connsiteY64" fmla="*/ 109488 h 467637"/>
                  <a:gd name="connsiteX65" fmla="*/ 549232 w 578336"/>
                  <a:gd name="connsiteY65" fmla="*/ 43457 h 467637"/>
                  <a:gd name="connsiteX66" fmla="*/ 534636 w 578336"/>
                  <a:gd name="connsiteY66" fmla="*/ 28883 h 467637"/>
                  <a:gd name="connsiteX67" fmla="*/ 43700 w 578336"/>
                  <a:gd name="connsiteY67" fmla="*/ 0 h 467637"/>
                  <a:gd name="connsiteX68" fmla="*/ 534636 w 578336"/>
                  <a:gd name="connsiteY68" fmla="*/ 0 h 467637"/>
                  <a:gd name="connsiteX69" fmla="*/ 578336 w 578336"/>
                  <a:gd name="connsiteY69" fmla="*/ 43546 h 467637"/>
                  <a:gd name="connsiteX70" fmla="*/ 578336 w 578336"/>
                  <a:gd name="connsiteY70" fmla="*/ 424091 h 467637"/>
                  <a:gd name="connsiteX71" fmla="*/ 534636 w 578336"/>
                  <a:gd name="connsiteY71" fmla="*/ 467637 h 467637"/>
                  <a:gd name="connsiteX72" fmla="*/ 43700 w 578336"/>
                  <a:gd name="connsiteY72" fmla="*/ 467637 h 467637"/>
                  <a:gd name="connsiteX73" fmla="*/ 0 w 578336"/>
                  <a:gd name="connsiteY73" fmla="*/ 424091 h 467637"/>
                  <a:gd name="connsiteX74" fmla="*/ 0 w 578336"/>
                  <a:gd name="connsiteY74" fmla="*/ 43546 h 467637"/>
                  <a:gd name="connsiteX75" fmla="*/ 43700 w 578336"/>
                  <a:gd name="connsiteY75" fmla="*/ 0 h 467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578336" h="467637">
                    <a:moveTo>
                      <a:pt x="242251" y="213817"/>
                    </a:moveTo>
                    <a:cubicBezTo>
                      <a:pt x="229791" y="213817"/>
                      <a:pt x="218044" y="218705"/>
                      <a:pt x="209234" y="227504"/>
                    </a:cubicBezTo>
                    <a:cubicBezTo>
                      <a:pt x="200423" y="236391"/>
                      <a:pt x="195617" y="248122"/>
                      <a:pt x="195617" y="260564"/>
                    </a:cubicBezTo>
                    <a:cubicBezTo>
                      <a:pt x="195617" y="273005"/>
                      <a:pt x="200423" y="284736"/>
                      <a:pt x="209323" y="293623"/>
                    </a:cubicBezTo>
                    <a:lnTo>
                      <a:pt x="289240" y="373341"/>
                    </a:lnTo>
                    <a:lnTo>
                      <a:pt x="368801" y="293801"/>
                    </a:lnTo>
                    <a:cubicBezTo>
                      <a:pt x="377701" y="285092"/>
                      <a:pt x="382596" y="273361"/>
                      <a:pt x="382507" y="260652"/>
                    </a:cubicBezTo>
                    <a:cubicBezTo>
                      <a:pt x="382507" y="248210"/>
                      <a:pt x="377612" y="236480"/>
                      <a:pt x="368801" y="227592"/>
                    </a:cubicBezTo>
                    <a:cubicBezTo>
                      <a:pt x="360080" y="218794"/>
                      <a:pt x="348333" y="213995"/>
                      <a:pt x="335873" y="213995"/>
                    </a:cubicBezTo>
                    <a:cubicBezTo>
                      <a:pt x="323414" y="213995"/>
                      <a:pt x="311667" y="218794"/>
                      <a:pt x="302767" y="227681"/>
                    </a:cubicBezTo>
                    <a:lnTo>
                      <a:pt x="299385" y="231058"/>
                    </a:lnTo>
                    <a:cubicBezTo>
                      <a:pt x="296716" y="233725"/>
                      <a:pt x="292889" y="235324"/>
                      <a:pt x="289062" y="235324"/>
                    </a:cubicBezTo>
                    <a:cubicBezTo>
                      <a:pt x="285146" y="235324"/>
                      <a:pt x="281497" y="233725"/>
                      <a:pt x="278739" y="231058"/>
                    </a:cubicBezTo>
                    <a:lnTo>
                      <a:pt x="275357" y="227592"/>
                    </a:lnTo>
                    <a:cubicBezTo>
                      <a:pt x="266457" y="218705"/>
                      <a:pt x="254710" y="213817"/>
                      <a:pt x="242251" y="213817"/>
                    </a:cubicBezTo>
                    <a:close/>
                    <a:moveTo>
                      <a:pt x="242251" y="185023"/>
                    </a:moveTo>
                    <a:cubicBezTo>
                      <a:pt x="259427" y="185023"/>
                      <a:pt x="275802" y="190711"/>
                      <a:pt x="289062" y="201198"/>
                    </a:cubicBezTo>
                    <a:cubicBezTo>
                      <a:pt x="302411" y="190711"/>
                      <a:pt x="318786" y="185023"/>
                      <a:pt x="335873" y="185023"/>
                    </a:cubicBezTo>
                    <a:cubicBezTo>
                      <a:pt x="356164" y="185023"/>
                      <a:pt x="375120" y="193022"/>
                      <a:pt x="389359" y="207330"/>
                    </a:cubicBezTo>
                    <a:cubicBezTo>
                      <a:pt x="403687" y="221638"/>
                      <a:pt x="411519" y="240656"/>
                      <a:pt x="411519" y="260919"/>
                    </a:cubicBezTo>
                    <a:cubicBezTo>
                      <a:pt x="411430" y="281182"/>
                      <a:pt x="403598" y="300111"/>
                      <a:pt x="389270" y="314419"/>
                    </a:cubicBezTo>
                    <a:lnTo>
                      <a:pt x="305971" y="397602"/>
                    </a:lnTo>
                    <a:cubicBezTo>
                      <a:pt x="301432" y="402135"/>
                      <a:pt x="295470" y="404623"/>
                      <a:pt x="289062" y="404623"/>
                    </a:cubicBezTo>
                    <a:cubicBezTo>
                      <a:pt x="282832" y="404623"/>
                      <a:pt x="276781" y="402135"/>
                      <a:pt x="272242" y="397602"/>
                    </a:cubicBezTo>
                    <a:lnTo>
                      <a:pt x="188854" y="314330"/>
                    </a:lnTo>
                    <a:cubicBezTo>
                      <a:pt x="174437" y="300022"/>
                      <a:pt x="166516" y="281004"/>
                      <a:pt x="166516" y="260741"/>
                    </a:cubicBezTo>
                    <a:cubicBezTo>
                      <a:pt x="166516" y="240479"/>
                      <a:pt x="174348" y="221549"/>
                      <a:pt x="188676" y="207241"/>
                    </a:cubicBezTo>
                    <a:cubicBezTo>
                      <a:pt x="202915" y="192844"/>
                      <a:pt x="222049" y="185023"/>
                      <a:pt x="242251" y="185023"/>
                    </a:cubicBezTo>
                    <a:close/>
                    <a:moveTo>
                      <a:pt x="29104" y="138638"/>
                    </a:moveTo>
                    <a:lnTo>
                      <a:pt x="29104" y="424091"/>
                    </a:lnTo>
                    <a:cubicBezTo>
                      <a:pt x="29104" y="432089"/>
                      <a:pt x="35601" y="438665"/>
                      <a:pt x="43700" y="438665"/>
                    </a:cubicBezTo>
                    <a:lnTo>
                      <a:pt x="534547" y="438665"/>
                    </a:lnTo>
                    <a:cubicBezTo>
                      <a:pt x="542557" y="438665"/>
                      <a:pt x="549232" y="432089"/>
                      <a:pt x="549232" y="424091"/>
                    </a:cubicBezTo>
                    <a:lnTo>
                      <a:pt x="549232" y="138638"/>
                    </a:lnTo>
                    <a:close/>
                    <a:moveTo>
                      <a:pt x="179222" y="54775"/>
                    </a:moveTo>
                    <a:cubicBezTo>
                      <a:pt x="183000" y="54775"/>
                      <a:pt x="186801" y="56132"/>
                      <a:pt x="189557" y="58846"/>
                    </a:cubicBezTo>
                    <a:cubicBezTo>
                      <a:pt x="192225" y="61604"/>
                      <a:pt x="193825" y="65430"/>
                      <a:pt x="193825" y="69168"/>
                    </a:cubicBezTo>
                    <a:cubicBezTo>
                      <a:pt x="193825" y="72994"/>
                      <a:pt x="192225" y="76820"/>
                      <a:pt x="189557" y="79490"/>
                    </a:cubicBezTo>
                    <a:cubicBezTo>
                      <a:pt x="186801" y="82248"/>
                      <a:pt x="182978" y="83761"/>
                      <a:pt x="179244" y="83761"/>
                    </a:cubicBezTo>
                    <a:cubicBezTo>
                      <a:pt x="175421" y="83761"/>
                      <a:pt x="171598" y="82248"/>
                      <a:pt x="169020" y="79490"/>
                    </a:cubicBezTo>
                    <a:cubicBezTo>
                      <a:pt x="166263" y="76820"/>
                      <a:pt x="164752" y="72994"/>
                      <a:pt x="164752" y="69168"/>
                    </a:cubicBezTo>
                    <a:cubicBezTo>
                      <a:pt x="164752" y="65252"/>
                      <a:pt x="166263" y="61604"/>
                      <a:pt x="169020" y="58846"/>
                    </a:cubicBezTo>
                    <a:cubicBezTo>
                      <a:pt x="171687" y="56132"/>
                      <a:pt x="175443" y="54775"/>
                      <a:pt x="179222" y="54775"/>
                    </a:cubicBezTo>
                    <a:close/>
                    <a:moveTo>
                      <a:pt x="124386" y="54775"/>
                    </a:moveTo>
                    <a:cubicBezTo>
                      <a:pt x="128156" y="54775"/>
                      <a:pt x="131915" y="56132"/>
                      <a:pt x="134584" y="58846"/>
                    </a:cubicBezTo>
                    <a:cubicBezTo>
                      <a:pt x="137342" y="61604"/>
                      <a:pt x="138854" y="65430"/>
                      <a:pt x="138854" y="69168"/>
                    </a:cubicBezTo>
                    <a:cubicBezTo>
                      <a:pt x="138854" y="72994"/>
                      <a:pt x="137342" y="76820"/>
                      <a:pt x="134584" y="79490"/>
                    </a:cubicBezTo>
                    <a:cubicBezTo>
                      <a:pt x="132004" y="82248"/>
                      <a:pt x="128178" y="83761"/>
                      <a:pt x="124442" y="83761"/>
                    </a:cubicBezTo>
                    <a:cubicBezTo>
                      <a:pt x="120528" y="83761"/>
                      <a:pt x="116791" y="82248"/>
                      <a:pt x="114122" y="79490"/>
                    </a:cubicBezTo>
                    <a:cubicBezTo>
                      <a:pt x="111364" y="76820"/>
                      <a:pt x="109852" y="73083"/>
                      <a:pt x="109852" y="69168"/>
                    </a:cubicBezTo>
                    <a:cubicBezTo>
                      <a:pt x="109852" y="65252"/>
                      <a:pt x="111364" y="61604"/>
                      <a:pt x="114122" y="58846"/>
                    </a:cubicBezTo>
                    <a:cubicBezTo>
                      <a:pt x="116836" y="56132"/>
                      <a:pt x="120617" y="54775"/>
                      <a:pt x="124386" y="54775"/>
                    </a:cubicBezTo>
                    <a:close/>
                    <a:moveTo>
                      <a:pt x="69491" y="54775"/>
                    </a:moveTo>
                    <a:cubicBezTo>
                      <a:pt x="73260" y="54775"/>
                      <a:pt x="77041" y="56132"/>
                      <a:pt x="79755" y="58846"/>
                    </a:cubicBezTo>
                    <a:cubicBezTo>
                      <a:pt x="82513" y="61604"/>
                      <a:pt x="84025" y="65252"/>
                      <a:pt x="84025" y="69168"/>
                    </a:cubicBezTo>
                    <a:cubicBezTo>
                      <a:pt x="84025" y="73083"/>
                      <a:pt x="82513" y="76820"/>
                      <a:pt x="79755" y="79490"/>
                    </a:cubicBezTo>
                    <a:cubicBezTo>
                      <a:pt x="77086" y="82248"/>
                      <a:pt x="73260" y="83761"/>
                      <a:pt x="69435" y="83761"/>
                    </a:cubicBezTo>
                    <a:cubicBezTo>
                      <a:pt x="65521" y="83761"/>
                      <a:pt x="61873" y="82248"/>
                      <a:pt x="59293" y="79490"/>
                    </a:cubicBezTo>
                    <a:cubicBezTo>
                      <a:pt x="56535" y="76820"/>
                      <a:pt x="55023" y="72994"/>
                      <a:pt x="55023" y="69168"/>
                    </a:cubicBezTo>
                    <a:cubicBezTo>
                      <a:pt x="55023" y="65252"/>
                      <a:pt x="56535" y="61604"/>
                      <a:pt x="59293" y="58846"/>
                    </a:cubicBezTo>
                    <a:cubicBezTo>
                      <a:pt x="61962" y="56132"/>
                      <a:pt x="65721" y="54775"/>
                      <a:pt x="69491" y="54775"/>
                    </a:cubicBezTo>
                    <a:close/>
                    <a:moveTo>
                      <a:pt x="43700" y="28883"/>
                    </a:moveTo>
                    <a:cubicBezTo>
                      <a:pt x="35601" y="28883"/>
                      <a:pt x="29015" y="35370"/>
                      <a:pt x="29015" y="43546"/>
                    </a:cubicBezTo>
                    <a:lnTo>
                      <a:pt x="29015" y="109488"/>
                    </a:lnTo>
                    <a:lnTo>
                      <a:pt x="549232" y="109488"/>
                    </a:lnTo>
                    <a:lnTo>
                      <a:pt x="549232" y="43457"/>
                    </a:lnTo>
                    <a:cubicBezTo>
                      <a:pt x="549232" y="35370"/>
                      <a:pt x="542735" y="28883"/>
                      <a:pt x="534636" y="28883"/>
                    </a:cubicBezTo>
                    <a:close/>
                    <a:moveTo>
                      <a:pt x="43700" y="0"/>
                    </a:moveTo>
                    <a:lnTo>
                      <a:pt x="534636" y="0"/>
                    </a:lnTo>
                    <a:cubicBezTo>
                      <a:pt x="558756" y="0"/>
                      <a:pt x="578336" y="19551"/>
                      <a:pt x="578336" y="43546"/>
                    </a:cubicBezTo>
                    <a:lnTo>
                      <a:pt x="578336" y="424091"/>
                    </a:lnTo>
                    <a:cubicBezTo>
                      <a:pt x="578336" y="448086"/>
                      <a:pt x="558756" y="467637"/>
                      <a:pt x="534636" y="467637"/>
                    </a:cubicBezTo>
                    <a:lnTo>
                      <a:pt x="43700" y="467637"/>
                    </a:lnTo>
                    <a:cubicBezTo>
                      <a:pt x="19580" y="467637"/>
                      <a:pt x="-89" y="448086"/>
                      <a:pt x="0" y="424091"/>
                    </a:cubicBezTo>
                    <a:lnTo>
                      <a:pt x="0" y="43546"/>
                    </a:lnTo>
                    <a:cubicBezTo>
                      <a:pt x="0" y="19551"/>
                      <a:pt x="19580" y="0"/>
                      <a:pt x="437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grpSp>
          <p:nvGrpSpPr>
            <p:cNvPr id="5" name="组合 4"/>
            <p:cNvGrpSpPr/>
            <p:nvPr/>
          </p:nvGrpSpPr>
          <p:grpSpPr>
            <a:xfrm>
              <a:off x="6266269" y="2476110"/>
              <a:ext cx="2374900" cy="2902373"/>
              <a:chOff x="6115550" y="2476110"/>
              <a:chExt cx="2374900" cy="2902373"/>
            </a:xfrm>
          </p:grpSpPr>
          <p:sp>
            <p:nvSpPr>
              <p:cNvPr id="43" name="文本框 32"/>
              <p:cNvSpPr txBox="1"/>
              <p:nvPr/>
            </p:nvSpPr>
            <p:spPr>
              <a:xfrm>
                <a:off x="6115550" y="3694675"/>
                <a:ext cx="2374900" cy="95313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800" dirty="0">
                    <a:solidFill>
                      <a:srgbClr val="526AAB"/>
                    </a:solidFill>
                    <a:latin typeface="+mj-ea"/>
                    <a:ea typeface="+mj-ea"/>
                    <a:cs typeface="Roboto Black" panose="02000000000000000000" charset="0"/>
                  </a:rPr>
                  <a:t>Methodology</a:t>
                </a:r>
                <a:endParaRPr lang="zh-CN" altLang="en-US" sz="2800" dirty="0">
                  <a:solidFill>
                    <a:srgbClr val="526AAB"/>
                  </a:solidFill>
                  <a:latin typeface="+mj-ea"/>
                  <a:ea typeface="+mj-ea"/>
                  <a:cs typeface="Roboto Black" panose="02000000000000000000" charset="0"/>
                </a:endParaRPr>
              </a:p>
            </p:txBody>
          </p:sp>
          <p:sp>
            <p:nvSpPr>
              <p:cNvPr id="45" name="文本框 193"/>
              <p:cNvSpPr txBox="1"/>
              <p:nvPr/>
            </p:nvSpPr>
            <p:spPr>
              <a:xfrm>
                <a:off x="6859011" y="5101484"/>
                <a:ext cx="69536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200" dirty="0">
                    <a:solidFill>
                      <a:srgbClr val="F79976"/>
                    </a:solidFill>
                    <a:latin typeface="+mj-ea"/>
                    <a:ea typeface="+mj-ea"/>
                    <a:cs typeface="Roboto Black" panose="02000000000000000000" charset="0"/>
                  </a:rPr>
                  <a:t>-03-</a:t>
                </a:r>
                <a:endParaRPr lang="zh-CN" altLang="en-US" sz="1200" dirty="0">
                  <a:solidFill>
                    <a:srgbClr val="F79976"/>
                  </a:solidFill>
                  <a:latin typeface="+mj-ea"/>
                  <a:ea typeface="+mj-ea"/>
                  <a:cs typeface="Roboto Black" panose="02000000000000000000" charset="0"/>
                </a:endParaRPr>
              </a:p>
            </p:txBody>
          </p:sp>
          <p:sp>
            <p:nvSpPr>
              <p:cNvPr id="47" name="流程图: 接点 46"/>
              <p:cNvSpPr/>
              <p:nvPr/>
            </p:nvSpPr>
            <p:spPr>
              <a:xfrm>
                <a:off x="6708895" y="2476110"/>
                <a:ext cx="995593" cy="995593"/>
              </a:xfrm>
              <a:prstGeom prst="flowChartConnector">
                <a:avLst/>
              </a:prstGeom>
              <a:noFill/>
              <a:ln w="6350">
                <a:solidFill>
                  <a:srgbClr val="F79976">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F8736C"/>
                  </a:solidFill>
                  <a:cs typeface="Roboto Black" panose="02000000000000000000" charset="0"/>
                </a:endParaRPr>
              </a:p>
            </p:txBody>
          </p:sp>
          <p:sp>
            <p:nvSpPr>
              <p:cNvPr id="48" name="文本框 215"/>
              <p:cNvSpPr txBox="1"/>
              <p:nvPr/>
            </p:nvSpPr>
            <p:spPr>
              <a:xfrm>
                <a:off x="6246037" y="4510210"/>
                <a:ext cx="1921310" cy="4298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100" dirty="0">
                    <a:solidFill>
                      <a:srgbClr val="526AAB"/>
                    </a:solidFill>
                    <a:latin typeface="+mj-ea"/>
                    <a:ea typeface="+mj-ea"/>
                    <a:cs typeface="Roboto Black" panose="02000000000000000000" charset="0"/>
                    <a:sym typeface="+mn-ea"/>
                  </a:rPr>
                  <a:t>The methodology involved several key steps</a:t>
                </a:r>
                <a:r>
                  <a:rPr lang="zh-CN" altLang="en-US" sz="1100" dirty="0">
                    <a:solidFill>
                      <a:srgbClr val="526AAB"/>
                    </a:solidFill>
                    <a:latin typeface="+mn-ea"/>
                    <a:cs typeface="Roboto Black" panose="02000000000000000000" charset="0"/>
                    <a:sym typeface="+mn-ea"/>
                  </a:rPr>
                  <a:t>:</a:t>
                </a:r>
                <a:endParaRPr lang="en-US" altLang="zh-CN" sz="1100" dirty="0">
                  <a:solidFill>
                    <a:srgbClr val="526AAB"/>
                  </a:solidFill>
                  <a:latin typeface="+mj-ea"/>
                  <a:ea typeface="+mj-ea"/>
                  <a:cs typeface="Roboto Black" panose="02000000000000000000" charset="0"/>
                </a:endParaRPr>
              </a:p>
            </p:txBody>
          </p:sp>
          <p:sp>
            <p:nvSpPr>
              <p:cNvPr id="52" name="流程图: 接点 51"/>
              <p:cNvSpPr/>
              <p:nvPr/>
            </p:nvSpPr>
            <p:spPr>
              <a:xfrm>
                <a:off x="6778605" y="2545819"/>
                <a:ext cx="856174" cy="856174"/>
              </a:xfrm>
              <a:prstGeom prst="flowChartConnector">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F8736C"/>
                  </a:solidFill>
                  <a:cs typeface="Roboto Black" panose="02000000000000000000" charset="0"/>
                </a:endParaRPr>
              </a:p>
            </p:txBody>
          </p:sp>
          <p:sp>
            <p:nvSpPr>
              <p:cNvPr id="53" name="Oval 143"/>
              <p:cNvSpPr/>
              <p:nvPr/>
            </p:nvSpPr>
            <p:spPr>
              <a:xfrm>
                <a:off x="7050224" y="2840935"/>
                <a:ext cx="312935" cy="265943"/>
              </a:xfrm>
              <a:custGeom>
                <a:avLst/>
                <a:gdLst>
                  <a:gd name="T0" fmla="*/ 2906 w 15149"/>
                  <a:gd name="T1" fmla="*/ 5509 h 12873"/>
                  <a:gd name="T2" fmla="*/ 11555 w 15149"/>
                  <a:gd name="T3" fmla="*/ 5509 h 12873"/>
                  <a:gd name="T4" fmla="*/ 11706 w 15149"/>
                  <a:gd name="T5" fmla="*/ 5356 h 12873"/>
                  <a:gd name="T6" fmla="*/ 11706 w 15149"/>
                  <a:gd name="T7" fmla="*/ 4973 h 12873"/>
                  <a:gd name="T8" fmla="*/ 11555 w 15149"/>
                  <a:gd name="T9" fmla="*/ 4820 h 12873"/>
                  <a:gd name="T10" fmla="*/ 2906 w 15149"/>
                  <a:gd name="T11" fmla="*/ 4820 h 12873"/>
                  <a:gd name="T12" fmla="*/ 2754 w 15149"/>
                  <a:gd name="T13" fmla="*/ 4973 h 12873"/>
                  <a:gd name="T14" fmla="*/ 2754 w 15149"/>
                  <a:gd name="T15" fmla="*/ 5356 h 12873"/>
                  <a:gd name="T16" fmla="*/ 2906 w 15149"/>
                  <a:gd name="T17" fmla="*/ 5509 h 12873"/>
                  <a:gd name="T18" fmla="*/ 2906 w 15149"/>
                  <a:gd name="T19" fmla="*/ 3443 h 12873"/>
                  <a:gd name="T20" fmla="*/ 11555 w 15149"/>
                  <a:gd name="T21" fmla="*/ 3443 h 12873"/>
                  <a:gd name="T22" fmla="*/ 11706 w 15149"/>
                  <a:gd name="T23" fmla="*/ 3290 h 12873"/>
                  <a:gd name="T24" fmla="*/ 11706 w 15149"/>
                  <a:gd name="T25" fmla="*/ 2907 h 12873"/>
                  <a:gd name="T26" fmla="*/ 11555 w 15149"/>
                  <a:gd name="T27" fmla="*/ 2754 h 12873"/>
                  <a:gd name="T28" fmla="*/ 2906 w 15149"/>
                  <a:gd name="T29" fmla="*/ 2754 h 12873"/>
                  <a:gd name="T30" fmla="*/ 2754 w 15149"/>
                  <a:gd name="T31" fmla="*/ 2907 h 12873"/>
                  <a:gd name="T32" fmla="*/ 2754 w 15149"/>
                  <a:gd name="T33" fmla="*/ 3290 h 12873"/>
                  <a:gd name="T34" fmla="*/ 2906 w 15149"/>
                  <a:gd name="T35" fmla="*/ 3443 h 12873"/>
                  <a:gd name="T36" fmla="*/ 2898 w 15149"/>
                  <a:gd name="T37" fmla="*/ 7575 h 12873"/>
                  <a:gd name="T38" fmla="*/ 8808 w 15149"/>
                  <a:gd name="T39" fmla="*/ 7575 h 12873"/>
                  <a:gd name="T40" fmla="*/ 8952 w 15149"/>
                  <a:gd name="T41" fmla="*/ 7422 h 12873"/>
                  <a:gd name="T42" fmla="*/ 8952 w 15149"/>
                  <a:gd name="T43" fmla="*/ 7039 h 12873"/>
                  <a:gd name="T44" fmla="*/ 8808 w 15149"/>
                  <a:gd name="T45" fmla="*/ 6886 h 12873"/>
                  <a:gd name="T46" fmla="*/ 2898 w 15149"/>
                  <a:gd name="T47" fmla="*/ 6886 h 12873"/>
                  <a:gd name="T48" fmla="*/ 2754 w 15149"/>
                  <a:gd name="T49" fmla="*/ 7039 h 12873"/>
                  <a:gd name="T50" fmla="*/ 2754 w 15149"/>
                  <a:gd name="T51" fmla="*/ 7422 h 12873"/>
                  <a:gd name="T52" fmla="*/ 2898 w 15149"/>
                  <a:gd name="T53" fmla="*/ 7575 h 12873"/>
                  <a:gd name="T54" fmla="*/ 2066 w 15149"/>
                  <a:gd name="T55" fmla="*/ 10329 h 12873"/>
                  <a:gd name="T56" fmla="*/ 4006 w 15149"/>
                  <a:gd name="T57" fmla="*/ 12584 h 12873"/>
                  <a:gd name="T58" fmla="*/ 4913 w 15149"/>
                  <a:gd name="T59" fmla="*/ 12584 h 12873"/>
                  <a:gd name="T60" fmla="*/ 6886 w 15149"/>
                  <a:gd name="T61" fmla="*/ 10329 h 12873"/>
                  <a:gd name="T62" fmla="*/ 14459 w 15149"/>
                  <a:gd name="T63" fmla="*/ 10329 h 12873"/>
                  <a:gd name="T64" fmla="*/ 15149 w 15149"/>
                  <a:gd name="T65" fmla="*/ 9636 h 12873"/>
                  <a:gd name="T66" fmla="*/ 15149 w 15149"/>
                  <a:gd name="T67" fmla="*/ 694 h 12873"/>
                  <a:gd name="T68" fmla="*/ 14459 w 15149"/>
                  <a:gd name="T69" fmla="*/ 0 h 12873"/>
                  <a:gd name="T70" fmla="*/ 690 w 15149"/>
                  <a:gd name="T71" fmla="*/ 0 h 12873"/>
                  <a:gd name="T72" fmla="*/ 0 w 15149"/>
                  <a:gd name="T73" fmla="*/ 694 h 12873"/>
                  <a:gd name="T74" fmla="*/ 0 w 15149"/>
                  <a:gd name="T75" fmla="*/ 9636 h 12873"/>
                  <a:gd name="T76" fmla="*/ 688 w 15149"/>
                  <a:gd name="T77" fmla="*/ 10329 h 12873"/>
                  <a:gd name="T78" fmla="*/ 2066 w 15149"/>
                  <a:gd name="T79" fmla="*/ 10329 h 12873"/>
                  <a:gd name="T80" fmla="*/ 689 w 15149"/>
                  <a:gd name="T81" fmla="*/ 689 h 12873"/>
                  <a:gd name="T82" fmla="*/ 14461 w 15149"/>
                  <a:gd name="T83" fmla="*/ 689 h 12873"/>
                  <a:gd name="T84" fmla="*/ 14461 w 15149"/>
                  <a:gd name="T85" fmla="*/ 9641 h 12873"/>
                  <a:gd name="T86" fmla="*/ 6687 w 15149"/>
                  <a:gd name="T87" fmla="*/ 9641 h 12873"/>
                  <a:gd name="T88" fmla="*/ 4457 w 15149"/>
                  <a:gd name="T89" fmla="*/ 12093 h 12873"/>
                  <a:gd name="T90" fmla="*/ 2421 w 15149"/>
                  <a:gd name="T91" fmla="*/ 9641 h 12873"/>
                  <a:gd name="T92" fmla="*/ 689 w 15149"/>
                  <a:gd name="T93" fmla="*/ 9641 h 12873"/>
                  <a:gd name="T94" fmla="*/ 689 w 15149"/>
                  <a:gd name="T95" fmla="*/ 689 h 12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49" h="12873">
                    <a:moveTo>
                      <a:pt x="2906" y="5509"/>
                    </a:moveTo>
                    <a:lnTo>
                      <a:pt x="11555" y="5509"/>
                    </a:lnTo>
                    <a:cubicBezTo>
                      <a:pt x="11638" y="5509"/>
                      <a:pt x="11706" y="5440"/>
                      <a:pt x="11706" y="5356"/>
                    </a:cubicBezTo>
                    <a:lnTo>
                      <a:pt x="11706" y="4973"/>
                    </a:lnTo>
                    <a:cubicBezTo>
                      <a:pt x="11706" y="4888"/>
                      <a:pt x="11640" y="4820"/>
                      <a:pt x="11555" y="4820"/>
                    </a:cubicBezTo>
                    <a:lnTo>
                      <a:pt x="2906" y="4820"/>
                    </a:lnTo>
                    <a:cubicBezTo>
                      <a:pt x="2823" y="4820"/>
                      <a:pt x="2754" y="4889"/>
                      <a:pt x="2754" y="4973"/>
                    </a:cubicBezTo>
                    <a:lnTo>
                      <a:pt x="2754" y="5356"/>
                    </a:lnTo>
                    <a:cubicBezTo>
                      <a:pt x="2754" y="5441"/>
                      <a:pt x="2821" y="5509"/>
                      <a:pt x="2906" y="5509"/>
                    </a:cubicBezTo>
                    <a:close/>
                    <a:moveTo>
                      <a:pt x="2906" y="3443"/>
                    </a:moveTo>
                    <a:lnTo>
                      <a:pt x="11555" y="3443"/>
                    </a:lnTo>
                    <a:cubicBezTo>
                      <a:pt x="11638" y="3443"/>
                      <a:pt x="11706" y="3374"/>
                      <a:pt x="11706" y="3290"/>
                    </a:cubicBezTo>
                    <a:lnTo>
                      <a:pt x="11706" y="2907"/>
                    </a:lnTo>
                    <a:cubicBezTo>
                      <a:pt x="11706" y="2823"/>
                      <a:pt x="11640" y="2754"/>
                      <a:pt x="11555" y="2754"/>
                    </a:cubicBezTo>
                    <a:lnTo>
                      <a:pt x="2906" y="2754"/>
                    </a:lnTo>
                    <a:cubicBezTo>
                      <a:pt x="2823" y="2754"/>
                      <a:pt x="2754" y="2823"/>
                      <a:pt x="2754" y="2907"/>
                    </a:cubicBezTo>
                    <a:lnTo>
                      <a:pt x="2754" y="3290"/>
                    </a:lnTo>
                    <a:cubicBezTo>
                      <a:pt x="2754" y="3375"/>
                      <a:pt x="2821" y="3443"/>
                      <a:pt x="2906" y="3443"/>
                    </a:cubicBezTo>
                    <a:close/>
                    <a:moveTo>
                      <a:pt x="2898" y="7575"/>
                    </a:moveTo>
                    <a:lnTo>
                      <a:pt x="8808" y="7575"/>
                    </a:lnTo>
                    <a:cubicBezTo>
                      <a:pt x="8887" y="7575"/>
                      <a:pt x="8952" y="7506"/>
                      <a:pt x="8952" y="7422"/>
                    </a:cubicBezTo>
                    <a:lnTo>
                      <a:pt x="8952" y="7039"/>
                    </a:lnTo>
                    <a:cubicBezTo>
                      <a:pt x="8952" y="6954"/>
                      <a:pt x="8887" y="6886"/>
                      <a:pt x="8808" y="6886"/>
                    </a:cubicBezTo>
                    <a:lnTo>
                      <a:pt x="2898" y="6886"/>
                    </a:lnTo>
                    <a:cubicBezTo>
                      <a:pt x="2819" y="6886"/>
                      <a:pt x="2754" y="6955"/>
                      <a:pt x="2754" y="7039"/>
                    </a:cubicBezTo>
                    <a:lnTo>
                      <a:pt x="2754" y="7422"/>
                    </a:lnTo>
                    <a:cubicBezTo>
                      <a:pt x="2754" y="7507"/>
                      <a:pt x="2820" y="7575"/>
                      <a:pt x="2898" y="7575"/>
                    </a:cubicBezTo>
                    <a:close/>
                    <a:moveTo>
                      <a:pt x="2066" y="10329"/>
                    </a:moveTo>
                    <a:lnTo>
                      <a:pt x="4006" y="12584"/>
                    </a:lnTo>
                    <a:cubicBezTo>
                      <a:pt x="4254" y="12873"/>
                      <a:pt x="4663" y="12870"/>
                      <a:pt x="4913" y="12584"/>
                    </a:cubicBezTo>
                    <a:lnTo>
                      <a:pt x="6886" y="10329"/>
                    </a:lnTo>
                    <a:lnTo>
                      <a:pt x="14459" y="10329"/>
                    </a:lnTo>
                    <a:cubicBezTo>
                      <a:pt x="14840" y="10329"/>
                      <a:pt x="15149" y="10020"/>
                      <a:pt x="15149" y="9636"/>
                    </a:cubicBezTo>
                    <a:lnTo>
                      <a:pt x="15149" y="694"/>
                    </a:lnTo>
                    <a:cubicBezTo>
                      <a:pt x="15149" y="311"/>
                      <a:pt x="14846" y="0"/>
                      <a:pt x="14459" y="0"/>
                    </a:cubicBezTo>
                    <a:lnTo>
                      <a:pt x="690" y="0"/>
                    </a:lnTo>
                    <a:cubicBezTo>
                      <a:pt x="309" y="0"/>
                      <a:pt x="0" y="309"/>
                      <a:pt x="0" y="694"/>
                    </a:cubicBezTo>
                    <a:lnTo>
                      <a:pt x="0" y="9636"/>
                    </a:lnTo>
                    <a:cubicBezTo>
                      <a:pt x="0" y="10019"/>
                      <a:pt x="305" y="10329"/>
                      <a:pt x="688" y="10329"/>
                    </a:cubicBezTo>
                    <a:lnTo>
                      <a:pt x="2066" y="10329"/>
                    </a:lnTo>
                    <a:close/>
                    <a:moveTo>
                      <a:pt x="689" y="689"/>
                    </a:moveTo>
                    <a:lnTo>
                      <a:pt x="14461" y="689"/>
                    </a:lnTo>
                    <a:lnTo>
                      <a:pt x="14461" y="9641"/>
                    </a:lnTo>
                    <a:lnTo>
                      <a:pt x="6687" y="9641"/>
                    </a:lnTo>
                    <a:lnTo>
                      <a:pt x="4457" y="12093"/>
                    </a:lnTo>
                    <a:lnTo>
                      <a:pt x="2421" y="9641"/>
                    </a:lnTo>
                    <a:lnTo>
                      <a:pt x="689" y="9641"/>
                    </a:lnTo>
                    <a:lnTo>
                      <a:pt x="689" y="6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grpSp>
          <p:nvGrpSpPr>
            <p:cNvPr id="6" name="组合 5"/>
            <p:cNvGrpSpPr/>
            <p:nvPr/>
          </p:nvGrpSpPr>
          <p:grpSpPr>
            <a:xfrm>
              <a:off x="8684612" y="2476110"/>
              <a:ext cx="2182283" cy="2902373"/>
              <a:chOff x="8336933" y="2476110"/>
              <a:chExt cx="2182283" cy="2902373"/>
            </a:xfrm>
          </p:grpSpPr>
          <p:sp>
            <p:nvSpPr>
              <p:cNvPr id="59" name="文本框 26"/>
              <p:cNvSpPr txBox="1"/>
              <p:nvPr/>
            </p:nvSpPr>
            <p:spPr>
              <a:xfrm>
                <a:off x="8336933" y="3694395"/>
                <a:ext cx="2182283" cy="95410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800" dirty="0">
                    <a:solidFill>
                      <a:srgbClr val="526AAB"/>
                    </a:solidFill>
                    <a:latin typeface="+mj-ea"/>
                    <a:ea typeface="+mj-ea"/>
                    <a:cs typeface="Roboto Black" panose="02000000000000000000" charset="0"/>
                  </a:rPr>
                  <a:t>Research findings</a:t>
                </a:r>
                <a:endParaRPr lang="zh-CN" altLang="en-US" sz="2800" dirty="0">
                  <a:solidFill>
                    <a:srgbClr val="526AAB"/>
                  </a:solidFill>
                  <a:latin typeface="+mj-ea"/>
                  <a:ea typeface="+mj-ea"/>
                  <a:cs typeface="Roboto Black" panose="02000000000000000000" charset="0"/>
                </a:endParaRPr>
              </a:p>
            </p:txBody>
          </p:sp>
          <p:sp>
            <p:nvSpPr>
              <p:cNvPr id="60" name="文本框 194"/>
              <p:cNvSpPr txBox="1"/>
              <p:nvPr/>
            </p:nvSpPr>
            <p:spPr>
              <a:xfrm>
                <a:off x="9080394" y="5101484"/>
                <a:ext cx="69536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200" dirty="0">
                    <a:solidFill>
                      <a:srgbClr val="F79976"/>
                    </a:solidFill>
                    <a:latin typeface="+mj-ea"/>
                    <a:ea typeface="+mj-ea"/>
                    <a:cs typeface="Roboto Black" panose="02000000000000000000" charset="0"/>
                  </a:rPr>
                  <a:t>-04-</a:t>
                </a:r>
                <a:endParaRPr lang="zh-CN" altLang="en-US" sz="1200" dirty="0">
                  <a:solidFill>
                    <a:srgbClr val="F79976"/>
                  </a:solidFill>
                  <a:latin typeface="+mj-ea"/>
                  <a:ea typeface="+mj-ea"/>
                  <a:cs typeface="Roboto Black" panose="02000000000000000000" charset="0"/>
                </a:endParaRPr>
              </a:p>
            </p:txBody>
          </p:sp>
          <p:sp>
            <p:nvSpPr>
              <p:cNvPr id="64" name="流程图: 接点 63"/>
              <p:cNvSpPr/>
              <p:nvPr/>
            </p:nvSpPr>
            <p:spPr>
              <a:xfrm>
                <a:off x="8930278" y="2476110"/>
                <a:ext cx="995593" cy="995593"/>
              </a:xfrm>
              <a:prstGeom prst="flowChartConnector">
                <a:avLst/>
              </a:prstGeom>
              <a:noFill/>
              <a:ln w="6350">
                <a:solidFill>
                  <a:srgbClr val="F79976">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F8736C"/>
                  </a:solidFill>
                  <a:cs typeface="Roboto Black" panose="02000000000000000000" charset="0"/>
                </a:endParaRPr>
              </a:p>
            </p:txBody>
          </p:sp>
          <p:sp>
            <p:nvSpPr>
              <p:cNvPr id="66" name="文本框 216"/>
              <p:cNvSpPr txBox="1"/>
              <p:nvPr/>
            </p:nvSpPr>
            <p:spPr>
              <a:xfrm>
                <a:off x="8467420" y="4679120"/>
                <a:ext cx="1921310" cy="2603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100" dirty="0">
                    <a:solidFill>
                      <a:srgbClr val="526AAB"/>
                    </a:solidFill>
                    <a:latin typeface="+mj-ea"/>
                    <a:ea typeface="+mj-ea"/>
                    <a:cs typeface="Roboto Black" panose="02000000000000000000" charset="0"/>
                    <a:sym typeface="+mn-ea"/>
                  </a:rPr>
                  <a:t>Centrality Genes</a:t>
                </a:r>
                <a:endParaRPr lang="en-US" altLang="zh-CN" sz="1100" dirty="0">
                  <a:solidFill>
                    <a:srgbClr val="526AAB"/>
                  </a:solidFill>
                  <a:latin typeface="+mj-ea"/>
                  <a:ea typeface="+mj-ea"/>
                  <a:cs typeface="Roboto Black" panose="02000000000000000000" charset="0"/>
                </a:endParaRPr>
              </a:p>
            </p:txBody>
          </p:sp>
          <p:sp>
            <p:nvSpPr>
              <p:cNvPr id="67" name="流程图: 接点 66"/>
              <p:cNvSpPr/>
              <p:nvPr/>
            </p:nvSpPr>
            <p:spPr>
              <a:xfrm>
                <a:off x="8999987" y="2545819"/>
                <a:ext cx="856174" cy="856174"/>
              </a:xfrm>
              <a:prstGeom prst="flowChartConnector">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F8736C"/>
                  </a:solidFill>
                  <a:cs typeface="Roboto Black" panose="02000000000000000000" charset="0"/>
                </a:endParaRPr>
              </a:p>
            </p:txBody>
          </p:sp>
          <p:sp>
            <p:nvSpPr>
              <p:cNvPr id="68" name="Oval 144"/>
              <p:cNvSpPr/>
              <p:nvPr/>
            </p:nvSpPr>
            <p:spPr>
              <a:xfrm>
                <a:off x="9304555" y="2817439"/>
                <a:ext cx="247038" cy="312935"/>
              </a:xfrm>
              <a:custGeom>
                <a:avLst/>
                <a:gdLst>
                  <a:gd name="T0" fmla="*/ 8421 w 10106"/>
                  <a:gd name="T1" fmla="*/ 1347 h 12800"/>
                  <a:gd name="T2" fmla="*/ 8085 w 10106"/>
                  <a:gd name="T3" fmla="*/ 1011 h 12800"/>
                  <a:gd name="T4" fmla="*/ 8421 w 10106"/>
                  <a:gd name="T5" fmla="*/ 674 h 12800"/>
                  <a:gd name="T6" fmla="*/ 8758 w 10106"/>
                  <a:gd name="T7" fmla="*/ 674 h 12800"/>
                  <a:gd name="T8" fmla="*/ 10106 w 10106"/>
                  <a:gd name="T9" fmla="*/ 2021 h 12800"/>
                  <a:gd name="T10" fmla="*/ 10106 w 10106"/>
                  <a:gd name="T11" fmla="*/ 11453 h 12800"/>
                  <a:gd name="T12" fmla="*/ 8758 w 10106"/>
                  <a:gd name="T13" fmla="*/ 12800 h 12800"/>
                  <a:gd name="T14" fmla="*/ 1348 w 10106"/>
                  <a:gd name="T15" fmla="*/ 12800 h 12800"/>
                  <a:gd name="T16" fmla="*/ 0 w 10106"/>
                  <a:gd name="T17" fmla="*/ 11453 h 12800"/>
                  <a:gd name="T18" fmla="*/ 0 w 10106"/>
                  <a:gd name="T19" fmla="*/ 2021 h 12800"/>
                  <a:gd name="T20" fmla="*/ 1348 w 10106"/>
                  <a:gd name="T21" fmla="*/ 674 h 12800"/>
                  <a:gd name="T22" fmla="*/ 1685 w 10106"/>
                  <a:gd name="T23" fmla="*/ 674 h 12800"/>
                  <a:gd name="T24" fmla="*/ 2021 w 10106"/>
                  <a:gd name="T25" fmla="*/ 1011 h 12800"/>
                  <a:gd name="T26" fmla="*/ 1685 w 10106"/>
                  <a:gd name="T27" fmla="*/ 1347 h 12800"/>
                  <a:gd name="T28" fmla="*/ 1348 w 10106"/>
                  <a:gd name="T29" fmla="*/ 1347 h 12800"/>
                  <a:gd name="T30" fmla="*/ 674 w 10106"/>
                  <a:gd name="T31" fmla="*/ 2021 h 12800"/>
                  <a:gd name="T32" fmla="*/ 674 w 10106"/>
                  <a:gd name="T33" fmla="*/ 11453 h 12800"/>
                  <a:gd name="T34" fmla="*/ 1348 w 10106"/>
                  <a:gd name="T35" fmla="*/ 12126 h 12800"/>
                  <a:gd name="T36" fmla="*/ 8758 w 10106"/>
                  <a:gd name="T37" fmla="*/ 12126 h 12800"/>
                  <a:gd name="T38" fmla="*/ 9432 w 10106"/>
                  <a:gd name="T39" fmla="*/ 11453 h 12800"/>
                  <a:gd name="T40" fmla="*/ 9432 w 10106"/>
                  <a:gd name="T41" fmla="*/ 2021 h 12800"/>
                  <a:gd name="T42" fmla="*/ 8758 w 10106"/>
                  <a:gd name="T43" fmla="*/ 1347 h 12800"/>
                  <a:gd name="T44" fmla="*/ 8421 w 10106"/>
                  <a:gd name="T45" fmla="*/ 1347 h 12800"/>
                  <a:gd name="T46" fmla="*/ 2695 w 10106"/>
                  <a:gd name="T47" fmla="*/ 9432 h 12800"/>
                  <a:gd name="T48" fmla="*/ 7411 w 10106"/>
                  <a:gd name="T49" fmla="*/ 9432 h 12800"/>
                  <a:gd name="T50" fmla="*/ 7748 w 10106"/>
                  <a:gd name="T51" fmla="*/ 9768 h 12800"/>
                  <a:gd name="T52" fmla="*/ 7411 w 10106"/>
                  <a:gd name="T53" fmla="*/ 10105 h 12800"/>
                  <a:gd name="T54" fmla="*/ 2695 w 10106"/>
                  <a:gd name="T55" fmla="*/ 10105 h 12800"/>
                  <a:gd name="T56" fmla="*/ 2358 w 10106"/>
                  <a:gd name="T57" fmla="*/ 9768 h 12800"/>
                  <a:gd name="T58" fmla="*/ 2695 w 10106"/>
                  <a:gd name="T59" fmla="*/ 9432 h 12800"/>
                  <a:gd name="T60" fmla="*/ 2695 w 10106"/>
                  <a:gd name="T61" fmla="*/ 7411 h 12800"/>
                  <a:gd name="T62" fmla="*/ 7411 w 10106"/>
                  <a:gd name="T63" fmla="*/ 7411 h 12800"/>
                  <a:gd name="T64" fmla="*/ 7748 w 10106"/>
                  <a:gd name="T65" fmla="*/ 7747 h 12800"/>
                  <a:gd name="T66" fmla="*/ 7411 w 10106"/>
                  <a:gd name="T67" fmla="*/ 8084 h 12800"/>
                  <a:gd name="T68" fmla="*/ 2695 w 10106"/>
                  <a:gd name="T69" fmla="*/ 8084 h 12800"/>
                  <a:gd name="T70" fmla="*/ 2358 w 10106"/>
                  <a:gd name="T71" fmla="*/ 7747 h 12800"/>
                  <a:gd name="T72" fmla="*/ 2695 w 10106"/>
                  <a:gd name="T73" fmla="*/ 7411 h 12800"/>
                  <a:gd name="T74" fmla="*/ 2695 w 10106"/>
                  <a:gd name="T75" fmla="*/ 5389 h 12800"/>
                  <a:gd name="T76" fmla="*/ 4716 w 10106"/>
                  <a:gd name="T77" fmla="*/ 5389 h 12800"/>
                  <a:gd name="T78" fmla="*/ 5053 w 10106"/>
                  <a:gd name="T79" fmla="*/ 5726 h 12800"/>
                  <a:gd name="T80" fmla="*/ 4716 w 10106"/>
                  <a:gd name="T81" fmla="*/ 6063 h 12800"/>
                  <a:gd name="T82" fmla="*/ 2695 w 10106"/>
                  <a:gd name="T83" fmla="*/ 6063 h 12800"/>
                  <a:gd name="T84" fmla="*/ 2358 w 10106"/>
                  <a:gd name="T85" fmla="*/ 5726 h 12800"/>
                  <a:gd name="T86" fmla="*/ 2695 w 10106"/>
                  <a:gd name="T87" fmla="*/ 5389 h 12800"/>
                  <a:gd name="T88" fmla="*/ 3706 w 10106"/>
                  <a:gd name="T89" fmla="*/ 0 h 12800"/>
                  <a:gd name="T90" fmla="*/ 6400 w 10106"/>
                  <a:gd name="T91" fmla="*/ 0 h 12800"/>
                  <a:gd name="T92" fmla="*/ 7411 w 10106"/>
                  <a:gd name="T93" fmla="*/ 1011 h 12800"/>
                  <a:gd name="T94" fmla="*/ 6400 w 10106"/>
                  <a:gd name="T95" fmla="*/ 2021 h 12800"/>
                  <a:gd name="T96" fmla="*/ 3706 w 10106"/>
                  <a:gd name="T97" fmla="*/ 2021 h 12800"/>
                  <a:gd name="T98" fmla="*/ 2695 w 10106"/>
                  <a:gd name="T99" fmla="*/ 1011 h 12800"/>
                  <a:gd name="T100" fmla="*/ 3706 w 10106"/>
                  <a:gd name="T101" fmla="*/ 0 h 12800"/>
                  <a:gd name="T102" fmla="*/ 3706 w 10106"/>
                  <a:gd name="T103" fmla="*/ 674 h 12800"/>
                  <a:gd name="T104" fmla="*/ 3369 w 10106"/>
                  <a:gd name="T105" fmla="*/ 1011 h 12800"/>
                  <a:gd name="T106" fmla="*/ 3706 w 10106"/>
                  <a:gd name="T107" fmla="*/ 1347 h 12800"/>
                  <a:gd name="T108" fmla="*/ 6400 w 10106"/>
                  <a:gd name="T109" fmla="*/ 1347 h 12800"/>
                  <a:gd name="T110" fmla="*/ 6737 w 10106"/>
                  <a:gd name="T111" fmla="*/ 1011 h 12800"/>
                  <a:gd name="T112" fmla="*/ 6400 w 10106"/>
                  <a:gd name="T113" fmla="*/ 674 h 12800"/>
                  <a:gd name="T114" fmla="*/ 3706 w 10106"/>
                  <a:gd name="T115" fmla="*/ 674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106" h="12800">
                    <a:moveTo>
                      <a:pt x="8421" y="1347"/>
                    </a:moveTo>
                    <a:cubicBezTo>
                      <a:pt x="8235" y="1347"/>
                      <a:pt x="8085" y="1197"/>
                      <a:pt x="8085" y="1011"/>
                    </a:cubicBezTo>
                    <a:cubicBezTo>
                      <a:pt x="8085" y="824"/>
                      <a:pt x="8235" y="674"/>
                      <a:pt x="8421" y="674"/>
                    </a:cubicBezTo>
                    <a:lnTo>
                      <a:pt x="8758" y="674"/>
                    </a:lnTo>
                    <a:cubicBezTo>
                      <a:pt x="9502" y="674"/>
                      <a:pt x="10106" y="1277"/>
                      <a:pt x="10106" y="2021"/>
                    </a:cubicBezTo>
                    <a:lnTo>
                      <a:pt x="10106" y="11453"/>
                    </a:lnTo>
                    <a:cubicBezTo>
                      <a:pt x="10106" y="12197"/>
                      <a:pt x="9502" y="12800"/>
                      <a:pt x="8758" y="12800"/>
                    </a:cubicBezTo>
                    <a:lnTo>
                      <a:pt x="1348" y="12800"/>
                    </a:lnTo>
                    <a:cubicBezTo>
                      <a:pt x="604" y="12800"/>
                      <a:pt x="0" y="12197"/>
                      <a:pt x="0" y="11453"/>
                    </a:cubicBezTo>
                    <a:lnTo>
                      <a:pt x="0" y="2021"/>
                    </a:lnTo>
                    <a:cubicBezTo>
                      <a:pt x="0" y="1277"/>
                      <a:pt x="604" y="674"/>
                      <a:pt x="1348" y="674"/>
                    </a:cubicBezTo>
                    <a:lnTo>
                      <a:pt x="1685" y="674"/>
                    </a:lnTo>
                    <a:cubicBezTo>
                      <a:pt x="1871" y="674"/>
                      <a:pt x="2021" y="824"/>
                      <a:pt x="2021" y="1011"/>
                    </a:cubicBezTo>
                    <a:cubicBezTo>
                      <a:pt x="2021" y="1197"/>
                      <a:pt x="1871" y="1347"/>
                      <a:pt x="1685" y="1347"/>
                    </a:cubicBezTo>
                    <a:lnTo>
                      <a:pt x="1348" y="1347"/>
                    </a:lnTo>
                    <a:cubicBezTo>
                      <a:pt x="976" y="1347"/>
                      <a:pt x="674" y="1649"/>
                      <a:pt x="674" y="2021"/>
                    </a:cubicBezTo>
                    <a:lnTo>
                      <a:pt x="674" y="11453"/>
                    </a:lnTo>
                    <a:cubicBezTo>
                      <a:pt x="674" y="11825"/>
                      <a:pt x="976" y="12126"/>
                      <a:pt x="1348" y="12126"/>
                    </a:cubicBezTo>
                    <a:lnTo>
                      <a:pt x="8758" y="12126"/>
                    </a:lnTo>
                    <a:cubicBezTo>
                      <a:pt x="9130" y="12126"/>
                      <a:pt x="9432" y="11825"/>
                      <a:pt x="9432" y="11453"/>
                    </a:cubicBezTo>
                    <a:lnTo>
                      <a:pt x="9432" y="2021"/>
                    </a:lnTo>
                    <a:cubicBezTo>
                      <a:pt x="9432" y="1649"/>
                      <a:pt x="9130" y="1347"/>
                      <a:pt x="8758" y="1347"/>
                    </a:cubicBezTo>
                    <a:lnTo>
                      <a:pt x="8421" y="1347"/>
                    </a:lnTo>
                    <a:close/>
                    <a:moveTo>
                      <a:pt x="2695" y="9432"/>
                    </a:moveTo>
                    <a:lnTo>
                      <a:pt x="7411" y="9432"/>
                    </a:lnTo>
                    <a:cubicBezTo>
                      <a:pt x="7597" y="9432"/>
                      <a:pt x="7748" y="9582"/>
                      <a:pt x="7748" y="9768"/>
                    </a:cubicBezTo>
                    <a:cubicBezTo>
                      <a:pt x="7748" y="9954"/>
                      <a:pt x="7597" y="10105"/>
                      <a:pt x="7411" y="10105"/>
                    </a:cubicBezTo>
                    <a:lnTo>
                      <a:pt x="2695" y="10105"/>
                    </a:lnTo>
                    <a:cubicBezTo>
                      <a:pt x="2509" y="10105"/>
                      <a:pt x="2358" y="9954"/>
                      <a:pt x="2358" y="9768"/>
                    </a:cubicBezTo>
                    <a:cubicBezTo>
                      <a:pt x="2358" y="9582"/>
                      <a:pt x="2509" y="9432"/>
                      <a:pt x="2695" y="9432"/>
                    </a:cubicBezTo>
                    <a:close/>
                    <a:moveTo>
                      <a:pt x="2695" y="7411"/>
                    </a:moveTo>
                    <a:lnTo>
                      <a:pt x="7411" y="7411"/>
                    </a:lnTo>
                    <a:cubicBezTo>
                      <a:pt x="7597" y="7411"/>
                      <a:pt x="7748" y="7561"/>
                      <a:pt x="7748" y="7747"/>
                    </a:cubicBezTo>
                    <a:cubicBezTo>
                      <a:pt x="7748" y="7933"/>
                      <a:pt x="7597" y="8084"/>
                      <a:pt x="7411" y="8084"/>
                    </a:cubicBezTo>
                    <a:lnTo>
                      <a:pt x="2695" y="8084"/>
                    </a:lnTo>
                    <a:cubicBezTo>
                      <a:pt x="2509" y="8084"/>
                      <a:pt x="2358" y="7933"/>
                      <a:pt x="2358" y="7747"/>
                    </a:cubicBezTo>
                    <a:cubicBezTo>
                      <a:pt x="2358" y="7561"/>
                      <a:pt x="2509" y="7411"/>
                      <a:pt x="2695" y="7411"/>
                    </a:cubicBezTo>
                    <a:close/>
                    <a:moveTo>
                      <a:pt x="2695" y="5389"/>
                    </a:moveTo>
                    <a:lnTo>
                      <a:pt x="4716" y="5389"/>
                    </a:lnTo>
                    <a:cubicBezTo>
                      <a:pt x="4902" y="5389"/>
                      <a:pt x="5053" y="5540"/>
                      <a:pt x="5053" y="5726"/>
                    </a:cubicBezTo>
                    <a:cubicBezTo>
                      <a:pt x="5053" y="5912"/>
                      <a:pt x="4902" y="6063"/>
                      <a:pt x="4716" y="6063"/>
                    </a:cubicBezTo>
                    <a:lnTo>
                      <a:pt x="2695" y="6063"/>
                    </a:lnTo>
                    <a:cubicBezTo>
                      <a:pt x="2509" y="6063"/>
                      <a:pt x="2358" y="5912"/>
                      <a:pt x="2358" y="5726"/>
                    </a:cubicBezTo>
                    <a:cubicBezTo>
                      <a:pt x="2358" y="5540"/>
                      <a:pt x="2509" y="5389"/>
                      <a:pt x="2695" y="5389"/>
                    </a:cubicBezTo>
                    <a:close/>
                    <a:moveTo>
                      <a:pt x="3706" y="0"/>
                    </a:moveTo>
                    <a:lnTo>
                      <a:pt x="6400" y="0"/>
                    </a:lnTo>
                    <a:cubicBezTo>
                      <a:pt x="6958" y="0"/>
                      <a:pt x="7411" y="452"/>
                      <a:pt x="7411" y="1011"/>
                    </a:cubicBezTo>
                    <a:cubicBezTo>
                      <a:pt x="7411" y="1569"/>
                      <a:pt x="6958" y="2021"/>
                      <a:pt x="6400" y="2021"/>
                    </a:cubicBezTo>
                    <a:lnTo>
                      <a:pt x="3706" y="2021"/>
                    </a:lnTo>
                    <a:cubicBezTo>
                      <a:pt x="3148" y="2021"/>
                      <a:pt x="2695" y="1569"/>
                      <a:pt x="2695" y="1011"/>
                    </a:cubicBezTo>
                    <a:cubicBezTo>
                      <a:pt x="2695" y="452"/>
                      <a:pt x="3148" y="0"/>
                      <a:pt x="3706" y="0"/>
                    </a:cubicBezTo>
                    <a:close/>
                    <a:moveTo>
                      <a:pt x="3706" y="674"/>
                    </a:moveTo>
                    <a:cubicBezTo>
                      <a:pt x="3520" y="674"/>
                      <a:pt x="3369" y="824"/>
                      <a:pt x="3369" y="1011"/>
                    </a:cubicBezTo>
                    <a:cubicBezTo>
                      <a:pt x="3369" y="1197"/>
                      <a:pt x="3520" y="1347"/>
                      <a:pt x="3706" y="1347"/>
                    </a:cubicBezTo>
                    <a:lnTo>
                      <a:pt x="6400" y="1347"/>
                    </a:lnTo>
                    <a:cubicBezTo>
                      <a:pt x="6586" y="1347"/>
                      <a:pt x="6737" y="1197"/>
                      <a:pt x="6737" y="1011"/>
                    </a:cubicBezTo>
                    <a:cubicBezTo>
                      <a:pt x="6737" y="824"/>
                      <a:pt x="6586" y="674"/>
                      <a:pt x="6400" y="674"/>
                    </a:cubicBezTo>
                    <a:lnTo>
                      <a:pt x="3706" y="67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grpSp>
      <p:sp>
        <p:nvSpPr>
          <p:cNvPr id="70" name="矩形 69"/>
          <p:cNvSpPr/>
          <p:nvPr/>
        </p:nvSpPr>
        <p:spPr>
          <a:xfrm>
            <a:off x="2060253" y="916937"/>
            <a:ext cx="8071494" cy="1015663"/>
          </a:xfrm>
          <a:prstGeom prst="rect">
            <a:avLst/>
          </a:prstGeom>
        </p:spPr>
        <p:txBody>
          <a:bodyPr wrap="square">
            <a:spAutoFit/>
          </a:bodyPr>
          <a:lstStyle/>
          <a:p>
            <a:pPr algn="ctr"/>
            <a:r>
              <a:rPr lang="zh-CN" altLang="en-US" sz="6000" dirty="0">
                <a:solidFill>
                  <a:srgbClr val="526AAB"/>
                </a:solidFill>
                <a:latin typeface="+mj-ea"/>
                <a:ea typeface="+mj-ea"/>
                <a:cs typeface="Roboto Black" panose="02000000000000000000" charset="0"/>
              </a:rPr>
              <a:t>Table Of Contents</a:t>
            </a:r>
            <a:endParaRPr lang="zh-CN" altLang="en-US" sz="6000" dirty="0">
              <a:solidFill>
                <a:srgbClr val="526AAB"/>
              </a:solidFill>
              <a:latin typeface="+mj-ea"/>
              <a:ea typeface="+mj-ea"/>
              <a:cs typeface="Roboto Black" panose="02000000000000000000" charset="0"/>
            </a:endParaRPr>
          </a:p>
        </p:txBody>
      </p:sp>
      <p:grpSp>
        <p:nvGrpSpPr>
          <p:cNvPr id="73" name="组合 72"/>
          <p:cNvGrpSpPr/>
          <p:nvPr/>
        </p:nvGrpSpPr>
        <p:grpSpPr>
          <a:xfrm>
            <a:off x="5270500" y="5954488"/>
            <a:ext cx="1651000" cy="355980"/>
            <a:chOff x="4940300" y="1652353"/>
            <a:chExt cx="2311400" cy="498372"/>
          </a:xfrm>
        </p:grpSpPr>
        <p:sp>
          <p:nvSpPr>
            <p:cNvPr id="74" name="椭圆 73"/>
            <p:cNvSpPr/>
            <p:nvPr/>
          </p:nvSpPr>
          <p:spPr>
            <a:xfrm>
              <a:off x="4940300"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76" name="Oval 65"/>
            <p:cNvSpPr/>
            <p:nvPr/>
          </p:nvSpPr>
          <p:spPr>
            <a:xfrm>
              <a:off x="5074691" y="1781657"/>
              <a:ext cx="229590" cy="239764"/>
            </a:xfrm>
            <a:custGeom>
              <a:avLst/>
              <a:gdLst>
                <a:gd name="T0" fmla="*/ 10185 w 10671"/>
                <a:gd name="T1" fmla="*/ 3987 h 11145"/>
                <a:gd name="T2" fmla="*/ 10185 w 10671"/>
                <a:gd name="T3" fmla="*/ 2746 h 11145"/>
                <a:gd name="T4" fmla="*/ 7848 w 10671"/>
                <a:gd name="T5" fmla="*/ 408 h 11145"/>
                <a:gd name="T6" fmla="*/ 4449 w 10671"/>
                <a:gd name="T7" fmla="*/ 408 h 11145"/>
                <a:gd name="T8" fmla="*/ 4348 w 10671"/>
                <a:gd name="T9" fmla="*/ 200 h 11145"/>
                <a:gd name="T10" fmla="*/ 4030 w 10671"/>
                <a:gd name="T11" fmla="*/ 0 h 11145"/>
                <a:gd name="T12" fmla="*/ 2544 w 10671"/>
                <a:gd name="T13" fmla="*/ 0 h 11145"/>
                <a:gd name="T14" fmla="*/ 0 w 10671"/>
                <a:gd name="T15" fmla="*/ 2543 h 11145"/>
                <a:gd name="T16" fmla="*/ 0 w 10671"/>
                <a:gd name="T17" fmla="*/ 8601 h 11145"/>
                <a:gd name="T18" fmla="*/ 2544 w 10671"/>
                <a:gd name="T19" fmla="*/ 11145 h 11145"/>
                <a:gd name="T20" fmla="*/ 8128 w 10671"/>
                <a:gd name="T21" fmla="*/ 11145 h 11145"/>
                <a:gd name="T22" fmla="*/ 10671 w 10671"/>
                <a:gd name="T23" fmla="*/ 8601 h 11145"/>
                <a:gd name="T24" fmla="*/ 10671 w 10671"/>
                <a:gd name="T25" fmla="*/ 4612 h 11145"/>
                <a:gd name="T26" fmla="*/ 10185 w 10671"/>
                <a:gd name="T27" fmla="*/ 3987 h 11145"/>
                <a:gd name="T28" fmla="*/ 7848 w 10671"/>
                <a:gd name="T29" fmla="*/ 1115 h 11145"/>
                <a:gd name="T30" fmla="*/ 9479 w 10671"/>
                <a:gd name="T31" fmla="*/ 2746 h 11145"/>
                <a:gd name="T32" fmla="*/ 9479 w 10671"/>
                <a:gd name="T33" fmla="*/ 3966 h 11145"/>
                <a:gd name="T34" fmla="*/ 6166 w 10671"/>
                <a:gd name="T35" fmla="*/ 3966 h 11145"/>
                <a:gd name="T36" fmla="*/ 4790 w 10671"/>
                <a:gd name="T37" fmla="*/ 1115 h 11145"/>
                <a:gd name="T38" fmla="*/ 7848 w 10671"/>
                <a:gd name="T39" fmla="*/ 1115 h 11145"/>
                <a:gd name="T40" fmla="*/ 9964 w 10671"/>
                <a:gd name="T41" fmla="*/ 8601 h 11145"/>
                <a:gd name="T42" fmla="*/ 8126 w 10671"/>
                <a:gd name="T43" fmla="*/ 10438 h 11145"/>
                <a:gd name="T44" fmla="*/ 2544 w 10671"/>
                <a:gd name="T45" fmla="*/ 10438 h 11145"/>
                <a:gd name="T46" fmla="*/ 706 w 10671"/>
                <a:gd name="T47" fmla="*/ 8601 h 11145"/>
                <a:gd name="T48" fmla="*/ 706 w 10671"/>
                <a:gd name="T49" fmla="*/ 2543 h 11145"/>
                <a:gd name="T50" fmla="*/ 2544 w 10671"/>
                <a:gd name="T51" fmla="*/ 706 h 11145"/>
                <a:gd name="T52" fmla="*/ 3809 w 10671"/>
                <a:gd name="T53" fmla="*/ 706 h 11145"/>
                <a:gd name="T54" fmla="*/ 5626 w 10671"/>
                <a:gd name="T55" fmla="*/ 4472 h 11145"/>
                <a:gd name="T56" fmla="*/ 5944 w 10671"/>
                <a:gd name="T57" fmla="*/ 4672 h 11145"/>
                <a:gd name="T58" fmla="*/ 9964 w 10671"/>
                <a:gd name="T59" fmla="*/ 4672 h 11145"/>
                <a:gd name="T60" fmla="*/ 9964 w 10671"/>
                <a:gd name="T61" fmla="*/ 8601 h 1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671" h="11145">
                  <a:moveTo>
                    <a:pt x="10185" y="3987"/>
                  </a:moveTo>
                  <a:lnTo>
                    <a:pt x="10185" y="2746"/>
                  </a:lnTo>
                  <a:cubicBezTo>
                    <a:pt x="10185" y="1457"/>
                    <a:pt x="9136" y="408"/>
                    <a:pt x="7848" y="408"/>
                  </a:cubicBezTo>
                  <a:lnTo>
                    <a:pt x="4449" y="408"/>
                  </a:lnTo>
                  <a:lnTo>
                    <a:pt x="4348" y="200"/>
                  </a:lnTo>
                  <a:cubicBezTo>
                    <a:pt x="4289" y="77"/>
                    <a:pt x="4165" y="0"/>
                    <a:pt x="4030" y="0"/>
                  </a:cubicBezTo>
                  <a:lnTo>
                    <a:pt x="2544" y="0"/>
                  </a:lnTo>
                  <a:cubicBezTo>
                    <a:pt x="1141" y="0"/>
                    <a:pt x="0" y="1141"/>
                    <a:pt x="0" y="2543"/>
                  </a:cubicBezTo>
                  <a:lnTo>
                    <a:pt x="0" y="8601"/>
                  </a:lnTo>
                  <a:cubicBezTo>
                    <a:pt x="0" y="10003"/>
                    <a:pt x="1141" y="11145"/>
                    <a:pt x="2544" y="11145"/>
                  </a:cubicBezTo>
                  <a:lnTo>
                    <a:pt x="8128" y="11145"/>
                  </a:lnTo>
                  <a:cubicBezTo>
                    <a:pt x="9530" y="11145"/>
                    <a:pt x="10671" y="10003"/>
                    <a:pt x="10671" y="8601"/>
                  </a:cubicBezTo>
                  <a:lnTo>
                    <a:pt x="10671" y="4612"/>
                  </a:lnTo>
                  <a:cubicBezTo>
                    <a:pt x="10670" y="4311"/>
                    <a:pt x="10464" y="4058"/>
                    <a:pt x="10185" y="3987"/>
                  </a:cubicBezTo>
                  <a:close/>
                  <a:moveTo>
                    <a:pt x="7848" y="1115"/>
                  </a:moveTo>
                  <a:cubicBezTo>
                    <a:pt x="8748" y="1115"/>
                    <a:pt x="9479" y="1846"/>
                    <a:pt x="9479" y="2746"/>
                  </a:cubicBezTo>
                  <a:lnTo>
                    <a:pt x="9479" y="3966"/>
                  </a:lnTo>
                  <a:lnTo>
                    <a:pt x="6166" y="3966"/>
                  </a:lnTo>
                  <a:lnTo>
                    <a:pt x="4790" y="1115"/>
                  </a:lnTo>
                  <a:lnTo>
                    <a:pt x="7848" y="1115"/>
                  </a:lnTo>
                  <a:close/>
                  <a:moveTo>
                    <a:pt x="9964" y="8601"/>
                  </a:moveTo>
                  <a:cubicBezTo>
                    <a:pt x="9964" y="9615"/>
                    <a:pt x="9140" y="10438"/>
                    <a:pt x="8126" y="10438"/>
                  </a:cubicBezTo>
                  <a:lnTo>
                    <a:pt x="2544" y="10438"/>
                  </a:lnTo>
                  <a:cubicBezTo>
                    <a:pt x="1530" y="10438"/>
                    <a:pt x="706" y="9615"/>
                    <a:pt x="706" y="8601"/>
                  </a:cubicBezTo>
                  <a:lnTo>
                    <a:pt x="706" y="2543"/>
                  </a:lnTo>
                  <a:cubicBezTo>
                    <a:pt x="706" y="1530"/>
                    <a:pt x="1530" y="706"/>
                    <a:pt x="2544" y="706"/>
                  </a:cubicBezTo>
                  <a:lnTo>
                    <a:pt x="3809" y="706"/>
                  </a:lnTo>
                  <a:lnTo>
                    <a:pt x="5626" y="4472"/>
                  </a:lnTo>
                  <a:cubicBezTo>
                    <a:pt x="5685" y="4595"/>
                    <a:pt x="5809" y="4672"/>
                    <a:pt x="5944" y="4672"/>
                  </a:cubicBezTo>
                  <a:lnTo>
                    <a:pt x="9964" y="4672"/>
                  </a:lnTo>
                  <a:lnTo>
                    <a:pt x="9964" y="8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77" name="椭圆 76"/>
            <p:cNvSpPr/>
            <p:nvPr/>
          </p:nvSpPr>
          <p:spPr>
            <a:xfrm>
              <a:off x="5544643"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90" name="Oval 69"/>
            <p:cNvSpPr/>
            <p:nvPr/>
          </p:nvSpPr>
          <p:spPr>
            <a:xfrm>
              <a:off x="5687277" y="1781657"/>
              <a:ext cx="213104" cy="239764"/>
            </a:xfrm>
            <a:custGeom>
              <a:avLst/>
              <a:gdLst>
                <a:gd name="T0" fmla="*/ 1920 w 10240"/>
                <a:gd name="T1" fmla="*/ 6720 h 11520"/>
                <a:gd name="T2" fmla="*/ 2240 w 10240"/>
                <a:gd name="T3" fmla="*/ 7040 h 11520"/>
                <a:gd name="T4" fmla="*/ 6080 w 10240"/>
                <a:gd name="T5" fmla="*/ 7040 h 11520"/>
                <a:gd name="T6" fmla="*/ 6400 w 10240"/>
                <a:gd name="T7" fmla="*/ 6720 h 11520"/>
                <a:gd name="T8" fmla="*/ 6080 w 10240"/>
                <a:gd name="T9" fmla="*/ 6400 h 11520"/>
                <a:gd name="T10" fmla="*/ 2240 w 10240"/>
                <a:gd name="T11" fmla="*/ 6400 h 11520"/>
                <a:gd name="T12" fmla="*/ 1920 w 10240"/>
                <a:gd name="T13" fmla="*/ 6720 h 11520"/>
                <a:gd name="T14" fmla="*/ 6080 w 10240"/>
                <a:gd name="T15" fmla="*/ 8320 h 11520"/>
                <a:gd name="T16" fmla="*/ 2240 w 10240"/>
                <a:gd name="T17" fmla="*/ 8320 h 11520"/>
                <a:gd name="T18" fmla="*/ 1920 w 10240"/>
                <a:gd name="T19" fmla="*/ 8640 h 11520"/>
                <a:gd name="T20" fmla="*/ 2240 w 10240"/>
                <a:gd name="T21" fmla="*/ 8960 h 11520"/>
                <a:gd name="T22" fmla="*/ 6080 w 10240"/>
                <a:gd name="T23" fmla="*/ 8960 h 11520"/>
                <a:gd name="T24" fmla="*/ 6400 w 10240"/>
                <a:gd name="T25" fmla="*/ 8640 h 11520"/>
                <a:gd name="T26" fmla="*/ 6080 w 10240"/>
                <a:gd name="T27" fmla="*/ 8320 h 11520"/>
                <a:gd name="T28" fmla="*/ 2240 w 10240"/>
                <a:gd name="T29" fmla="*/ 5120 h 11520"/>
                <a:gd name="T30" fmla="*/ 4160 w 10240"/>
                <a:gd name="T31" fmla="*/ 5120 h 11520"/>
                <a:gd name="T32" fmla="*/ 4480 w 10240"/>
                <a:gd name="T33" fmla="*/ 4800 h 11520"/>
                <a:gd name="T34" fmla="*/ 4160 w 10240"/>
                <a:gd name="T35" fmla="*/ 4480 h 11520"/>
                <a:gd name="T36" fmla="*/ 2240 w 10240"/>
                <a:gd name="T37" fmla="*/ 4480 h 11520"/>
                <a:gd name="T38" fmla="*/ 1920 w 10240"/>
                <a:gd name="T39" fmla="*/ 4800 h 11520"/>
                <a:gd name="T40" fmla="*/ 2240 w 10240"/>
                <a:gd name="T41" fmla="*/ 5120 h 11520"/>
                <a:gd name="T42" fmla="*/ 9920 w 10240"/>
                <a:gd name="T43" fmla="*/ 0 h 11520"/>
                <a:gd name="T44" fmla="*/ 1920 w 10240"/>
                <a:gd name="T45" fmla="*/ 0 h 11520"/>
                <a:gd name="T46" fmla="*/ 1600 w 10240"/>
                <a:gd name="T47" fmla="*/ 320 h 11520"/>
                <a:gd name="T48" fmla="*/ 1600 w 10240"/>
                <a:gd name="T49" fmla="*/ 1920 h 11520"/>
                <a:gd name="T50" fmla="*/ 320 w 10240"/>
                <a:gd name="T51" fmla="*/ 1920 h 11520"/>
                <a:gd name="T52" fmla="*/ 0 w 10240"/>
                <a:gd name="T53" fmla="*/ 2240 h 11520"/>
                <a:gd name="T54" fmla="*/ 0 w 10240"/>
                <a:gd name="T55" fmla="*/ 11200 h 11520"/>
                <a:gd name="T56" fmla="*/ 320 w 10240"/>
                <a:gd name="T57" fmla="*/ 11520 h 11520"/>
                <a:gd name="T58" fmla="*/ 8000 w 10240"/>
                <a:gd name="T59" fmla="*/ 11520 h 11520"/>
                <a:gd name="T60" fmla="*/ 8320 w 10240"/>
                <a:gd name="T61" fmla="*/ 11200 h 11520"/>
                <a:gd name="T62" fmla="*/ 8320 w 10240"/>
                <a:gd name="T63" fmla="*/ 10240 h 11520"/>
                <a:gd name="T64" fmla="*/ 9920 w 10240"/>
                <a:gd name="T65" fmla="*/ 10240 h 11520"/>
                <a:gd name="T66" fmla="*/ 10240 w 10240"/>
                <a:gd name="T67" fmla="*/ 9920 h 11520"/>
                <a:gd name="T68" fmla="*/ 10240 w 10240"/>
                <a:gd name="T69" fmla="*/ 320 h 11520"/>
                <a:gd name="T70" fmla="*/ 9920 w 10240"/>
                <a:gd name="T71" fmla="*/ 0 h 11520"/>
                <a:gd name="T72" fmla="*/ 7680 w 10240"/>
                <a:gd name="T73" fmla="*/ 10880 h 11520"/>
                <a:gd name="T74" fmla="*/ 640 w 10240"/>
                <a:gd name="T75" fmla="*/ 10880 h 11520"/>
                <a:gd name="T76" fmla="*/ 640 w 10240"/>
                <a:gd name="T77" fmla="*/ 2560 h 11520"/>
                <a:gd name="T78" fmla="*/ 7680 w 10240"/>
                <a:gd name="T79" fmla="*/ 2560 h 11520"/>
                <a:gd name="T80" fmla="*/ 7680 w 10240"/>
                <a:gd name="T81" fmla="*/ 10880 h 11520"/>
                <a:gd name="T82" fmla="*/ 8000 w 10240"/>
                <a:gd name="T83" fmla="*/ 1920 h 11520"/>
                <a:gd name="T84" fmla="*/ 2240 w 10240"/>
                <a:gd name="T85" fmla="*/ 1920 h 11520"/>
                <a:gd name="T86" fmla="*/ 2240 w 10240"/>
                <a:gd name="T87" fmla="*/ 640 h 11520"/>
                <a:gd name="T88" fmla="*/ 9600 w 10240"/>
                <a:gd name="T89" fmla="*/ 640 h 11520"/>
                <a:gd name="T90" fmla="*/ 9600 w 10240"/>
                <a:gd name="T91" fmla="*/ 9600 h 11520"/>
                <a:gd name="T92" fmla="*/ 8320 w 10240"/>
                <a:gd name="T93" fmla="*/ 9600 h 11520"/>
                <a:gd name="T94" fmla="*/ 8320 w 10240"/>
                <a:gd name="T95" fmla="*/ 2240 h 11520"/>
                <a:gd name="T96" fmla="*/ 8000 w 10240"/>
                <a:gd name="T97" fmla="*/ 1920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240" h="11520">
                  <a:moveTo>
                    <a:pt x="1920" y="6720"/>
                  </a:moveTo>
                  <a:cubicBezTo>
                    <a:pt x="1920" y="6880"/>
                    <a:pt x="2080" y="7040"/>
                    <a:pt x="2240" y="7040"/>
                  </a:cubicBezTo>
                  <a:lnTo>
                    <a:pt x="6080" y="7040"/>
                  </a:lnTo>
                  <a:cubicBezTo>
                    <a:pt x="6240" y="7040"/>
                    <a:pt x="6400" y="6880"/>
                    <a:pt x="6400" y="6720"/>
                  </a:cubicBezTo>
                  <a:cubicBezTo>
                    <a:pt x="6400" y="6560"/>
                    <a:pt x="6240" y="6400"/>
                    <a:pt x="6080" y="6400"/>
                  </a:cubicBezTo>
                  <a:lnTo>
                    <a:pt x="2240" y="6400"/>
                  </a:lnTo>
                  <a:cubicBezTo>
                    <a:pt x="2080" y="6400"/>
                    <a:pt x="1920" y="6560"/>
                    <a:pt x="1920" y="6720"/>
                  </a:cubicBezTo>
                  <a:close/>
                  <a:moveTo>
                    <a:pt x="6080" y="8320"/>
                  </a:moveTo>
                  <a:lnTo>
                    <a:pt x="2240" y="8320"/>
                  </a:lnTo>
                  <a:cubicBezTo>
                    <a:pt x="2080" y="8320"/>
                    <a:pt x="1920" y="8448"/>
                    <a:pt x="1920" y="8640"/>
                  </a:cubicBezTo>
                  <a:cubicBezTo>
                    <a:pt x="1920" y="8800"/>
                    <a:pt x="2080" y="8960"/>
                    <a:pt x="2240" y="8960"/>
                  </a:cubicBezTo>
                  <a:lnTo>
                    <a:pt x="6080" y="8960"/>
                  </a:lnTo>
                  <a:cubicBezTo>
                    <a:pt x="6240" y="8960"/>
                    <a:pt x="6400" y="8800"/>
                    <a:pt x="6400" y="8640"/>
                  </a:cubicBezTo>
                  <a:cubicBezTo>
                    <a:pt x="6400" y="8448"/>
                    <a:pt x="6240" y="8320"/>
                    <a:pt x="6080" y="8320"/>
                  </a:cubicBezTo>
                  <a:close/>
                  <a:moveTo>
                    <a:pt x="2240" y="5120"/>
                  </a:moveTo>
                  <a:lnTo>
                    <a:pt x="4160" y="5120"/>
                  </a:lnTo>
                  <a:cubicBezTo>
                    <a:pt x="4320" y="5120"/>
                    <a:pt x="4480" y="4960"/>
                    <a:pt x="4480" y="4800"/>
                  </a:cubicBezTo>
                  <a:cubicBezTo>
                    <a:pt x="4480" y="4640"/>
                    <a:pt x="4320" y="4480"/>
                    <a:pt x="4160" y="4480"/>
                  </a:cubicBezTo>
                  <a:lnTo>
                    <a:pt x="2240" y="4480"/>
                  </a:lnTo>
                  <a:cubicBezTo>
                    <a:pt x="2080" y="4480"/>
                    <a:pt x="1920" y="4640"/>
                    <a:pt x="1920" y="4800"/>
                  </a:cubicBezTo>
                  <a:cubicBezTo>
                    <a:pt x="1920" y="4960"/>
                    <a:pt x="2080" y="5120"/>
                    <a:pt x="2240" y="5120"/>
                  </a:cubicBezTo>
                  <a:close/>
                  <a:moveTo>
                    <a:pt x="9920" y="0"/>
                  </a:moveTo>
                  <a:lnTo>
                    <a:pt x="1920" y="0"/>
                  </a:lnTo>
                  <a:cubicBezTo>
                    <a:pt x="1760" y="0"/>
                    <a:pt x="1600" y="160"/>
                    <a:pt x="1600" y="320"/>
                  </a:cubicBezTo>
                  <a:lnTo>
                    <a:pt x="1600" y="1920"/>
                  </a:lnTo>
                  <a:lnTo>
                    <a:pt x="320" y="1920"/>
                  </a:lnTo>
                  <a:cubicBezTo>
                    <a:pt x="160" y="1920"/>
                    <a:pt x="0" y="2080"/>
                    <a:pt x="0" y="2240"/>
                  </a:cubicBezTo>
                  <a:lnTo>
                    <a:pt x="0" y="11200"/>
                  </a:lnTo>
                  <a:cubicBezTo>
                    <a:pt x="0" y="11360"/>
                    <a:pt x="160" y="11520"/>
                    <a:pt x="320" y="11520"/>
                  </a:cubicBezTo>
                  <a:lnTo>
                    <a:pt x="8000" y="11520"/>
                  </a:lnTo>
                  <a:cubicBezTo>
                    <a:pt x="8192" y="11520"/>
                    <a:pt x="8320" y="11392"/>
                    <a:pt x="8320" y="11200"/>
                  </a:cubicBezTo>
                  <a:lnTo>
                    <a:pt x="8320" y="10240"/>
                  </a:lnTo>
                  <a:lnTo>
                    <a:pt x="9920" y="10240"/>
                  </a:lnTo>
                  <a:cubicBezTo>
                    <a:pt x="10080" y="10240"/>
                    <a:pt x="10240" y="10080"/>
                    <a:pt x="10240" y="9920"/>
                  </a:cubicBezTo>
                  <a:lnTo>
                    <a:pt x="10240" y="320"/>
                  </a:lnTo>
                  <a:cubicBezTo>
                    <a:pt x="10240" y="160"/>
                    <a:pt x="10080" y="0"/>
                    <a:pt x="9920" y="0"/>
                  </a:cubicBezTo>
                  <a:close/>
                  <a:moveTo>
                    <a:pt x="7680" y="10880"/>
                  </a:moveTo>
                  <a:lnTo>
                    <a:pt x="640" y="10880"/>
                  </a:lnTo>
                  <a:lnTo>
                    <a:pt x="640" y="2560"/>
                  </a:lnTo>
                  <a:lnTo>
                    <a:pt x="7680" y="2560"/>
                  </a:lnTo>
                  <a:lnTo>
                    <a:pt x="7680" y="10880"/>
                  </a:lnTo>
                  <a:close/>
                  <a:moveTo>
                    <a:pt x="8000" y="1920"/>
                  </a:moveTo>
                  <a:lnTo>
                    <a:pt x="2240" y="1920"/>
                  </a:lnTo>
                  <a:lnTo>
                    <a:pt x="2240" y="640"/>
                  </a:lnTo>
                  <a:lnTo>
                    <a:pt x="9600" y="640"/>
                  </a:lnTo>
                  <a:lnTo>
                    <a:pt x="9600" y="9600"/>
                  </a:lnTo>
                  <a:lnTo>
                    <a:pt x="8320" y="9600"/>
                  </a:lnTo>
                  <a:lnTo>
                    <a:pt x="8320" y="2240"/>
                  </a:lnTo>
                  <a:cubicBezTo>
                    <a:pt x="8320" y="2080"/>
                    <a:pt x="8160" y="1920"/>
                    <a:pt x="8000" y="19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91" name="椭圆 90"/>
            <p:cNvSpPr/>
            <p:nvPr/>
          </p:nvSpPr>
          <p:spPr>
            <a:xfrm>
              <a:off x="6148986"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92" name="Oval 72"/>
            <p:cNvSpPr/>
            <p:nvPr/>
          </p:nvSpPr>
          <p:spPr>
            <a:xfrm>
              <a:off x="6283389" y="1781657"/>
              <a:ext cx="229566" cy="239764"/>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93" name="椭圆 92"/>
            <p:cNvSpPr/>
            <p:nvPr/>
          </p:nvSpPr>
          <p:spPr>
            <a:xfrm>
              <a:off x="6753328"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94" name="Oval 75"/>
            <p:cNvSpPr/>
            <p:nvPr/>
          </p:nvSpPr>
          <p:spPr>
            <a:xfrm>
              <a:off x="6887765" y="1781657"/>
              <a:ext cx="229498" cy="239764"/>
            </a:xfrm>
            <a:custGeom>
              <a:avLst/>
              <a:gdLst>
                <a:gd name="connsiteX0" fmla="*/ 253679 w 510088"/>
                <a:gd name="connsiteY0" fmla="*/ 352010 h 532904"/>
                <a:gd name="connsiteX1" fmla="*/ 274110 w 510088"/>
                <a:gd name="connsiteY1" fmla="*/ 371777 h 532904"/>
                <a:gd name="connsiteX2" fmla="*/ 253679 w 510088"/>
                <a:gd name="connsiteY2" fmla="*/ 391543 h 532904"/>
                <a:gd name="connsiteX3" fmla="*/ 233296 w 510088"/>
                <a:gd name="connsiteY3" fmla="*/ 371777 h 532904"/>
                <a:gd name="connsiteX4" fmla="*/ 253679 w 510088"/>
                <a:gd name="connsiteY4" fmla="*/ 352010 h 532904"/>
                <a:gd name="connsiteX5" fmla="*/ 256585 w 510088"/>
                <a:gd name="connsiteY5" fmla="*/ 157728 h 532904"/>
                <a:gd name="connsiteX6" fmla="*/ 307018 w 510088"/>
                <a:gd name="connsiteY6" fmla="*/ 176399 h 532904"/>
                <a:gd name="connsiteX7" fmla="*/ 327020 w 510088"/>
                <a:gd name="connsiteY7" fmla="*/ 222695 h 532904"/>
                <a:gd name="connsiteX8" fmla="*/ 320829 w 510088"/>
                <a:gd name="connsiteY8" fmla="*/ 248463 h 532904"/>
                <a:gd name="connsiteX9" fmla="*/ 296112 w 510088"/>
                <a:gd name="connsiteY9" fmla="*/ 275850 h 532904"/>
                <a:gd name="connsiteX10" fmla="*/ 273491 w 510088"/>
                <a:gd name="connsiteY10" fmla="*/ 300713 h 532904"/>
                <a:gd name="connsiteX11" fmla="*/ 270062 w 510088"/>
                <a:gd name="connsiteY11" fmla="*/ 317193 h 532904"/>
                <a:gd name="connsiteX12" fmla="*/ 252870 w 510088"/>
                <a:gd name="connsiteY12" fmla="*/ 332720 h 532904"/>
                <a:gd name="connsiteX13" fmla="*/ 239869 w 510088"/>
                <a:gd name="connsiteY13" fmla="*/ 327005 h 532904"/>
                <a:gd name="connsiteX14" fmla="*/ 235773 w 510088"/>
                <a:gd name="connsiteY14" fmla="*/ 313668 h 532904"/>
                <a:gd name="connsiteX15" fmla="*/ 241250 w 510088"/>
                <a:gd name="connsiteY15" fmla="*/ 293378 h 532904"/>
                <a:gd name="connsiteX16" fmla="*/ 266205 w 510088"/>
                <a:gd name="connsiteY16" fmla="*/ 260847 h 532904"/>
                <a:gd name="connsiteX17" fmla="*/ 288016 w 510088"/>
                <a:gd name="connsiteY17" fmla="*/ 236460 h 532904"/>
                <a:gd name="connsiteX18" fmla="*/ 291731 w 510088"/>
                <a:gd name="connsiteY18" fmla="*/ 220838 h 532904"/>
                <a:gd name="connsiteX19" fmla="*/ 282254 w 510088"/>
                <a:gd name="connsiteY19" fmla="*/ 197928 h 532904"/>
                <a:gd name="connsiteX20" fmla="*/ 255584 w 510088"/>
                <a:gd name="connsiteY20" fmla="*/ 189259 h 532904"/>
                <a:gd name="connsiteX21" fmla="*/ 216961 w 510088"/>
                <a:gd name="connsiteY21" fmla="*/ 223648 h 532904"/>
                <a:gd name="connsiteX22" fmla="*/ 200102 w 510088"/>
                <a:gd name="connsiteY22" fmla="*/ 237651 h 532904"/>
                <a:gd name="connsiteX23" fmla="*/ 187292 w 510088"/>
                <a:gd name="connsiteY23" fmla="*/ 232173 h 532904"/>
                <a:gd name="connsiteX24" fmla="*/ 183101 w 510088"/>
                <a:gd name="connsiteY24" fmla="*/ 219409 h 532904"/>
                <a:gd name="connsiteX25" fmla="*/ 187625 w 510088"/>
                <a:gd name="connsiteY25" fmla="*/ 199642 h 532904"/>
                <a:gd name="connsiteX26" fmla="*/ 203817 w 510088"/>
                <a:gd name="connsiteY26" fmla="*/ 176399 h 532904"/>
                <a:gd name="connsiteX27" fmla="*/ 228677 w 510088"/>
                <a:gd name="connsiteY27" fmla="*/ 162205 h 532904"/>
                <a:gd name="connsiteX28" fmla="*/ 256585 w 510088"/>
                <a:gd name="connsiteY28" fmla="*/ 157728 h 532904"/>
                <a:gd name="connsiteX29" fmla="*/ 121141 w 510088"/>
                <a:gd name="connsiteY29" fmla="*/ 32143 h 532904"/>
                <a:gd name="connsiteX30" fmla="*/ 32095 w 510088"/>
                <a:gd name="connsiteY30" fmla="*/ 121190 h 532904"/>
                <a:gd name="connsiteX31" fmla="*/ 32095 w 510088"/>
                <a:gd name="connsiteY31" fmla="*/ 411761 h 532904"/>
                <a:gd name="connsiteX32" fmla="*/ 121141 w 510088"/>
                <a:gd name="connsiteY32" fmla="*/ 500809 h 532904"/>
                <a:gd name="connsiteX33" fmla="*/ 388995 w 510088"/>
                <a:gd name="connsiteY33" fmla="*/ 500809 h 532904"/>
                <a:gd name="connsiteX34" fmla="*/ 478041 w 510088"/>
                <a:gd name="connsiteY34" fmla="*/ 411761 h 532904"/>
                <a:gd name="connsiteX35" fmla="*/ 478041 w 510088"/>
                <a:gd name="connsiteY35" fmla="*/ 121190 h 532904"/>
                <a:gd name="connsiteX36" fmla="*/ 388995 w 510088"/>
                <a:gd name="connsiteY36" fmla="*/ 32143 h 532904"/>
                <a:gd name="connsiteX37" fmla="*/ 121141 w 510088"/>
                <a:gd name="connsiteY37" fmla="*/ 0 h 532904"/>
                <a:gd name="connsiteX38" fmla="*/ 388995 w 510088"/>
                <a:gd name="connsiteY38" fmla="*/ 0 h 532904"/>
                <a:gd name="connsiteX39" fmla="*/ 510088 w 510088"/>
                <a:gd name="connsiteY39" fmla="*/ 121190 h 532904"/>
                <a:gd name="connsiteX40" fmla="*/ 510088 w 510088"/>
                <a:gd name="connsiteY40" fmla="*/ 411761 h 532904"/>
                <a:gd name="connsiteX41" fmla="*/ 388995 w 510088"/>
                <a:gd name="connsiteY41" fmla="*/ 532904 h 532904"/>
                <a:gd name="connsiteX42" fmla="*/ 121141 w 510088"/>
                <a:gd name="connsiteY42" fmla="*/ 532904 h 532904"/>
                <a:gd name="connsiteX43" fmla="*/ 0 w 510088"/>
                <a:gd name="connsiteY43" fmla="*/ 411761 h 532904"/>
                <a:gd name="connsiteX44" fmla="*/ 0 w 510088"/>
                <a:gd name="connsiteY44" fmla="*/ 121143 h 532904"/>
                <a:gd name="connsiteX45" fmla="*/ 121141 w 510088"/>
                <a:gd name="connsiteY45" fmla="*/ 0 h 53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10088" h="532904">
                  <a:moveTo>
                    <a:pt x="253679" y="352010"/>
                  </a:moveTo>
                  <a:cubicBezTo>
                    <a:pt x="265014" y="352010"/>
                    <a:pt x="274110" y="360869"/>
                    <a:pt x="274110" y="371777"/>
                  </a:cubicBezTo>
                  <a:cubicBezTo>
                    <a:pt x="274110" y="382684"/>
                    <a:pt x="264966" y="391543"/>
                    <a:pt x="253679" y="391543"/>
                  </a:cubicBezTo>
                  <a:cubicBezTo>
                    <a:pt x="242440" y="391543"/>
                    <a:pt x="233296" y="382684"/>
                    <a:pt x="233296" y="371777"/>
                  </a:cubicBezTo>
                  <a:cubicBezTo>
                    <a:pt x="233296" y="360869"/>
                    <a:pt x="242440" y="352010"/>
                    <a:pt x="253679" y="352010"/>
                  </a:cubicBezTo>
                  <a:close/>
                  <a:moveTo>
                    <a:pt x="256585" y="157728"/>
                  </a:moveTo>
                  <a:cubicBezTo>
                    <a:pt x="275777" y="157728"/>
                    <a:pt x="292731" y="164015"/>
                    <a:pt x="307018" y="176399"/>
                  </a:cubicBezTo>
                  <a:cubicBezTo>
                    <a:pt x="320353" y="187925"/>
                    <a:pt x="327163" y="203500"/>
                    <a:pt x="327020" y="222695"/>
                  </a:cubicBezTo>
                  <a:cubicBezTo>
                    <a:pt x="327020" y="232555"/>
                    <a:pt x="324925" y="241223"/>
                    <a:pt x="320829" y="248463"/>
                  </a:cubicBezTo>
                  <a:cubicBezTo>
                    <a:pt x="316829" y="255512"/>
                    <a:pt x="308828" y="264419"/>
                    <a:pt x="296112" y="275850"/>
                  </a:cubicBezTo>
                  <a:cubicBezTo>
                    <a:pt x="280730" y="290091"/>
                    <a:pt x="275301" y="297236"/>
                    <a:pt x="273491" y="300713"/>
                  </a:cubicBezTo>
                  <a:cubicBezTo>
                    <a:pt x="271729" y="304142"/>
                    <a:pt x="270538" y="309667"/>
                    <a:pt x="270062" y="317193"/>
                  </a:cubicBezTo>
                  <a:cubicBezTo>
                    <a:pt x="269443" y="325861"/>
                    <a:pt x="261918" y="332720"/>
                    <a:pt x="252870" y="332720"/>
                  </a:cubicBezTo>
                  <a:cubicBezTo>
                    <a:pt x="247869" y="332720"/>
                    <a:pt x="243155" y="330624"/>
                    <a:pt x="239869" y="327005"/>
                  </a:cubicBezTo>
                  <a:cubicBezTo>
                    <a:pt x="236582" y="323385"/>
                    <a:pt x="235106" y="318479"/>
                    <a:pt x="235773" y="313668"/>
                  </a:cubicBezTo>
                  <a:cubicBezTo>
                    <a:pt x="236821" y="306095"/>
                    <a:pt x="238678" y="299284"/>
                    <a:pt x="241250" y="293378"/>
                  </a:cubicBezTo>
                  <a:cubicBezTo>
                    <a:pt x="245155" y="284233"/>
                    <a:pt x="253346" y="273611"/>
                    <a:pt x="266205" y="260847"/>
                  </a:cubicBezTo>
                  <a:cubicBezTo>
                    <a:pt x="277920" y="249177"/>
                    <a:pt x="285254" y="240985"/>
                    <a:pt x="288016" y="236460"/>
                  </a:cubicBezTo>
                  <a:cubicBezTo>
                    <a:pt x="290493" y="232459"/>
                    <a:pt x="291731" y="227220"/>
                    <a:pt x="291731" y="220838"/>
                  </a:cubicBezTo>
                  <a:cubicBezTo>
                    <a:pt x="291731" y="211169"/>
                    <a:pt x="288635" y="203643"/>
                    <a:pt x="282254" y="197928"/>
                  </a:cubicBezTo>
                  <a:cubicBezTo>
                    <a:pt x="275777" y="192117"/>
                    <a:pt x="267014" y="189259"/>
                    <a:pt x="255584" y="189259"/>
                  </a:cubicBezTo>
                  <a:cubicBezTo>
                    <a:pt x="233487" y="189259"/>
                    <a:pt x="220914" y="200500"/>
                    <a:pt x="216961" y="223648"/>
                  </a:cubicBezTo>
                  <a:cubicBezTo>
                    <a:pt x="215580" y="231745"/>
                    <a:pt x="208484" y="237651"/>
                    <a:pt x="200102" y="237651"/>
                  </a:cubicBezTo>
                  <a:cubicBezTo>
                    <a:pt x="195150" y="237651"/>
                    <a:pt x="190530" y="235698"/>
                    <a:pt x="187292" y="232173"/>
                  </a:cubicBezTo>
                  <a:cubicBezTo>
                    <a:pt x="184101" y="228697"/>
                    <a:pt x="182529" y="224076"/>
                    <a:pt x="183101" y="219409"/>
                  </a:cubicBezTo>
                  <a:cubicBezTo>
                    <a:pt x="183958" y="211645"/>
                    <a:pt x="185482" y="204977"/>
                    <a:pt x="187625" y="199642"/>
                  </a:cubicBezTo>
                  <a:cubicBezTo>
                    <a:pt x="189816" y="194308"/>
                    <a:pt x="194816" y="184115"/>
                    <a:pt x="203817" y="176399"/>
                  </a:cubicBezTo>
                  <a:cubicBezTo>
                    <a:pt x="211199" y="170017"/>
                    <a:pt x="219581" y="165254"/>
                    <a:pt x="228677" y="162205"/>
                  </a:cubicBezTo>
                  <a:cubicBezTo>
                    <a:pt x="237678" y="159252"/>
                    <a:pt x="247060" y="157728"/>
                    <a:pt x="256585" y="157728"/>
                  </a:cubicBezTo>
                  <a:close/>
                  <a:moveTo>
                    <a:pt x="121141" y="32143"/>
                  </a:moveTo>
                  <a:cubicBezTo>
                    <a:pt x="71999" y="32143"/>
                    <a:pt x="32095" y="72048"/>
                    <a:pt x="32095" y="121190"/>
                  </a:cubicBezTo>
                  <a:lnTo>
                    <a:pt x="32095" y="411761"/>
                  </a:lnTo>
                  <a:cubicBezTo>
                    <a:pt x="32095" y="460856"/>
                    <a:pt x="71999" y="500809"/>
                    <a:pt x="121141" y="500809"/>
                  </a:cubicBezTo>
                  <a:lnTo>
                    <a:pt x="388995" y="500809"/>
                  </a:lnTo>
                  <a:cubicBezTo>
                    <a:pt x="438089" y="500809"/>
                    <a:pt x="478041" y="460856"/>
                    <a:pt x="478041" y="411761"/>
                  </a:cubicBezTo>
                  <a:lnTo>
                    <a:pt x="478041" y="121190"/>
                  </a:lnTo>
                  <a:cubicBezTo>
                    <a:pt x="478041" y="72048"/>
                    <a:pt x="438089" y="32143"/>
                    <a:pt x="388995" y="32143"/>
                  </a:cubicBezTo>
                  <a:close/>
                  <a:moveTo>
                    <a:pt x="121141" y="0"/>
                  </a:moveTo>
                  <a:lnTo>
                    <a:pt x="388995" y="0"/>
                  </a:lnTo>
                  <a:cubicBezTo>
                    <a:pt x="455756" y="0"/>
                    <a:pt x="510088" y="54333"/>
                    <a:pt x="510088" y="121190"/>
                  </a:cubicBezTo>
                  <a:lnTo>
                    <a:pt x="510088" y="411761"/>
                  </a:lnTo>
                  <a:cubicBezTo>
                    <a:pt x="510088" y="478571"/>
                    <a:pt x="455756" y="532904"/>
                    <a:pt x="388995" y="532904"/>
                  </a:cubicBezTo>
                  <a:lnTo>
                    <a:pt x="121141" y="532904"/>
                  </a:lnTo>
                  <a:cubicBezTo>
                    <a:pt x="54332" y="532904"/>
                    <a:pt x="0" y="478571"/>
                    <a:pt x="0" y="411761"/>
                  </a:cubicBezTo>
                  <a:lnTo>
                    <a:pt x="0" y="121143"/>
                  </a:lnTo>
                  <a:cubicBezTo>
                    <a:pt x="0" y="54333"/>
                    <a:pt x="54332" y="0"/>
                    <a:pt x="1211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spTree>
    <p:custDataLst>
      <p:tags r:id="rId7"/>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p:cNvGrpSpPr/>
          <p:nvPr/>
        </p:nvGrpSpPr>
        <p:grpSpPr>
          <a:xfrm>
            <a:off x="0" y="0"/>
            <a:ext cx="12192000" cy="6858000"/>
            <a:chOff x="0" y="0"/>
            <a:chExt cx="12192000" cy="6858000"/>
          </a:xfrm>
        </p:grpSpPr>
        <p:sp>
          <p:nvSpPr>
            <p:cNvPr id="44" name="矩形 43"/>
            <p:cNvSpPr/>
            <p:nvPr/>
          </p:nvSpPr>
          <p:spPr>
            <a:xfrm>
              <a:off x="0" y="0"/>
              <a:ext cx="12192000" cy="6858000"/>
            </a:xfrm>
            <a:prstGeom prst="rect">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pic>
          <p:nvPicPr>
            <p:cNvPr id="54" name="图形 53"/>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flipH="1" flipV="1">
              <a:off x="0" y="5132446"/>
              <a:ext cx="12192000" cy="1725554"/>
            </a:xfrm>
            <a:prstGeom prst="rect">
              <a:avLst/>
            </a:prstGeom>
          </p:spPr>
        </p:pic>
        <p:sp>
          <p:nvSpPr>
            <p:cNvPr id="46" name="矩形 45"/>
            <p:cNvSpPr/>
            <p:nvPr/>
          </p:nvSpPr>
          <p:spPr>
            <a:xfrm>
              <a:off x="311150" y="285750"/>
              <a:ext cx="11569700" cy="6286500"/>
            </a:xfrm>
            <a:prstGeom prst="rect">
              <a:avLst/>
            </a:prstGeom>
            <a:solidFill>
              <a:srgbClr val="FFF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grpSp>
          <p:nvGrpSpPr>
            <p:cNvPr id="49" name="组合 48"/>
            <p:cNvGrpSpPr/>
            <p:nvPr/>
          </p:nvGrpSpPr>
          <p:grpSpPr>
            <a:xfrm flipV="1">
              <a:off x="506284" y="493585"/>
              <a:ext cx="11179432" cy="701420"/>
              <a:chOff x="506284" y="5572649"/>
              <a:chExt cx="11179432" cy="701420"/>
            </a:xfrm>
          </p:grpSpPr>
          <p:pic>
            <p:nvPicPr>
              <p:cNvPr id="50" name="图形 49"/>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6284" y="5572649"/>
                <a:ext cx="701419" cy="701419"/>
              </a:xfrm>
              <a:prstGeom prst="rect">
                <a:avLst/>
              </a:prstGeom>
            </p:spPr>
          </p:pic>
          <p:pic>
            <p:nvPicPr>
              <p:cNvPr id="51" name="图形 50"/>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10984297" y="5572650"/>
                <a:ext cx="701419" cy="701419"/>
              </a:xfrm>
              <a:prstGeom prst="rect">
                <a:avLst/>
              </a:prstGeom>
            </p:spPr>
          </p:pic>
        </p:grpSp>
        <p:grpSp>
          <p:nvGrpSpPr>
            <p:cNvPr id="55" name="组合 54"/>
            <p:cNvGrpSpPr/>
            <p:nvPr/>
          </p:nvGrpSpPr>
          <p:grpSpPr>
            <a:xfrm>
              <a:off x="506284" y="5662995"/>
              <a:ext cx="11179432" cy="701420"/>
              <a:chOff x="506284" y="5572649"/>
              <a:chExt cx="11179432" cy="701420"/>
            </a:xfrm>
          </p:grpSpPr>
          <p:pic>
            <p:nvPicPr>
              <p:cNvPr id="56" name="图形 55"/>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6284" y="5572649"/>
                <a:ext cx="701419" cy="701419"/>
              </a:xfrm>
              <a:prstGeom prst="rect">
                <a:avLst/>
              </a:prstGeom>
            </p:spPr>
          </p:pic>
          <p:pic>
            <p:nvPicPr>
              <p:cNvPr id="57" name="图形 56"/>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flipH="1">
                <a:off x="10984297" y="5572650"/>
                <a:ext cx="701419" cy="701419"/>
              </a:xfrm>
              <a:prstGeom prst="rect">
                <a:avLst/>
              </a:prstGeom>
            </p:spPr>
          </p:pic>
        </p:grpSp>
      </p:grpSp>
      <p:sp>
        <p:nvSpPr>
          <p:cNvPr id="61" name="Oval 58"/>
          <p:cNvSpPr/>
          <p:nvPr/>
        </p:nvSpPr>
        <p:spPr>
          <a:xfrm>
            <a:off x="3046232" y="1514372"/>
            <a:ext cx="6099537" cy="3829256"/>
          </a:xfrm>
          <a:custGeom>
            <a:avLst/>
            <a:gdLst>
              <a:gd name="T0" fmla="*/ 2357 w 2416"/>
              <a:gd name="T1" fmla="*/ 389 h 1519"/>
              <a:gd name="T2" fmla="*/ 1236 w 2416"/>
              <a:gd name="T3" fmla="*/ 6 h 1519"/>
              <a:gd name="T4" fmla="*/ 1180 w 2416"/>
              <a:gd name="T5" fmla="*/ 6 h 1519"/>
              <a:gd name="T6" fmla="*/ 59 w 2416"/>
              <a:gd name="T7" fmla="*/ 389 h 1519"/>
              <a:gd name="T8" fmla="*/ 0 w 2416"/>
              <a:gd name="T9" fmla="*/ 471 h 1519"/>
              <a:gd name="T10" fmla="*/ 59 w 2416"/>
              <a:gd name="T11" fmla="*/ 553 h 1519"/>
              <a:gd name="T12" fmla="*/ 495 w 2416"/>
              <a:gd name="T13" fmla="*/ 701 h 1519"/>
              <a:gd name="T14" fmla="*/ 495 w 2416"/>
              <a:gd name="T15" fmla="*/ 1153 h 1519"/>
              <a:gd name="T16" fmla="*/ 517 w 2416"/>
              <a:gd name="T17" fmla="*/ 1211 h 1519"/>
              <a:gd name="T18" fmla="*/ 1213 w 2416"/>
              <a:gd name="T19" fmla="*/ 1519 h 1519"/>
              <a:gd name="T20" fmla="*/ 1898 w 2416"/>
              <a:gd name="T21" fmla="*/ 1223 h 1519"/>
              <a:gd name="T22" fmla="*/ 1921 w 2416"/>
              <a:gd name="T23" fmla="*/ 1164 h 1519"/>
              <a:gd name="T24" fmla="*/ 1921 w 2416"/>
              <a:gd name="T25" fmla="*/ 702 h 1519"/>
              <a:gd name="T26" fmla="*/ 2101 w 2416"/>
              <a:gd name="T27" fmla="*/ 640 h 1519"/>
              <a:gd name="T28" fmla="*/ 2101 w 2416"/>
              <a:gd name="T29" fmla="*/ 858 h 1519"/>
              <a:gd name="T30" fmla="*/ 2068 w 2416"/>
              <a:gd name="T31" fmla="*/ 926 h 1519"/>
              <a:gd name="T32" fmla="*/ 2068 w 2416"/>
              <a:gd name="T33" fmla="*/ 1138 h 1519"/>
              <a:gd name="T34" fmla="*/ 2155 w 2416"/>
              <a:gd name="T35" fmla="*/ 1224 h 1519"/>
              <a:gd name="T36" fmla="*/ 2241 w 2416"/>
              <a:gd name="T37" fmla="*/ 1138 h 1519"/>
              <a:gd name="T38" fmla="*/ 2241 w 2416"/>
              <a:gd name="T39" fmla="*/ 926 h 1519"/>
              <a:gd name="T40" fmla="*/ 2208 w 2416"/>
              <a:gd name="T41" fmla="*/ 858 h 1519"/>
              <a:gd name="T42" fmla="*/ 2208 w 2416"/>
              <a:gd name="T43" fmla="*/ 604 h 1519"/>
              <a:gd name="T44" fmla="*/ 2357 w 2416"/>
              <a:gd name="T45" fmla="*/ 553 h 1519"/>
              <a:gd name="T46" fmla="*/ 2416 w 2416"/>
              <a:gd name="T47" fmla="*/ 471 h 1519"/>
              <a:gd name="T48" fmla="*/ 2357 w 2416"/>
              <a:gd name="T49" fmla="*/ 389 h 1519"/>
              <a:gd name="T50" fmla="*/ 1748 w 2416"/>
              <a:gd name="T51" fmla="*/ 1128 h 1519"/>
              <a:gd name="T52" fmla="*/ 1213 w 2416"/>
              <a:gd name="T53" fmla="*/ 1345 h 1519"/>
              <a:gd name="T54" fmla="*/ 668 w 2416"/>
              <a:gd name="T55" fmla="*/ 1118 h 1519"/>
              <a:gd name="T56" fmla="*/ 668 w 2416"/>
              <a:gd name="T57" fmla="*/ 760 h 1519"/>
              <a:gd name="T58" fmla="*/ 1183 w 2416"/>
              <a:gd name="T59" fmla="*/ 935 h 1519"/>
              <a:gd name="T60" fmla="*/ 1211 w 2416"/>
              <a:gd name="T61" fmla="*/ 939 h 1519"/>
              <a:gd name="T62" fmla="*/ 1239 w 2416"/>
              <a:gd name="T63" fmla="*/ 935 h 1519"/>
              <a:gd name="T64" fmla="*/ 1748 w 2416"/>
              <a:gd name="T65" fmla="*/ 761 h 1519"/>
              <a:gd name="T66" fmla="*/ 1748 w 2416"/>
              <a:gd name="T67" fmla="*/ 1128 h 1519"/>
              <a:gd name="T68" fmla="*/ 1210 w 2416"/>
              <a:gd name="T69" fmla="*/ 761 h 1519"/>
              <a:gd name="T70" fmla="*/ 356 w 2416"/>
              <a:gd name="T71" fmla="*/ 470 h 1519"/>
              <a:gd name="T72" fmla="*/ 1208 w 2416"/>
              <a:gd name="T73" fmla="*/ 180 h 1519"/>
              <a:gd name="T74" fmla="*/ 2061 w 2416"/>
              <a:gd name="T75" fmla="*/ 471 h 1519"/>
              <a:gd name="T76" fmla="*/ 1210 w 2416"/>
              <a:gd name="T77" fmla="*/ 761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6" h="1519">
                <a:moveTo>
                  <a:pt x="2357" y="389"/>
                </a:moveTo>
                <a:lnTo>
                  <a:pt x="1236" y="6"/>
                </a:lnTo>
                <a:cubicBezTo>
                  <a:pt x="1218" y="0"/>
                  <a:pt x="1198" y="0"/>
                  <a:pt x="1180" y="6"/>
                </a:cubicBezTo>
                <a:lnTo>
                  <a:pt x="59" y="389"/>
                </a:lnTo>
                <a:cubicBezTo>
                  <a:pt x="24" y="400"/>
                  <a:pt x="0" y="433"/>
                  <a:pt x="0" y="471"/>
                </a:cubicBezTo>
                <a:cubicBezTo>
                  <a:pt x="0" y="508"/>
                  <a:pt x="24" y="541"/>
                  <a:pt x="59" y="553"/>
                </a:cubicBezTo>
                <a:lnTo>
                  <a:pt x="495" y="701"/>
                </a:lnTo>
                <a:lnTo>
                  <a:pt x="495" y="1153"/>
                </a:lnTo>
                <a:cubicBezTo>
                  <a:pt x="495" y="1174"/>
                  <a:pt x="503" y="1195"/>
                  <a:pt x="517" y="1211"/>
                </a:cubicBezTo>
                <a:cubicBezTo>
                  <a:pt x="695" y="1406"/>
                  <a:pt x="949" y="1519"/>
                  <a:pt x="1213" y="1519"/>
                </a:cubicBezTo>
                <a:cubicBezTo>
                  <a:pt x="1475" y="1519"/>
                  <a:pt x="1718" y="1414"/>
                  <a:pt x="1898" y="1223"/>
                </a:cubicBezTo>
                <a:cubicBezTo>
                  <a:pt x="1913" y="1207"/>
                  <a:pt x="1921" y="1186"/>
                  <a:pt x="1921" y="1164"/>
                </a:cubicBezTo>
                <a:lnTo>
                  <a:pt x="1921" y="702"/>
                </a:lnTo>
                <a:lnTo>
                  <a:pt x="2101" y="640"/>
                </a:lnTo>
                <a:lnTo>
                  <a:pt x="2101" y="858"/>
                </a:lnTo>
                <a:cubicBezTo>
                  <a:pt x="2081" y="874"/>
                  <a:pt x="2068" y="898"/>
                  <a:pt x="2068" y="926"/>
                </a:cubicBezTo>
                <a:lnTo>
                  <a:pt x="2068" y="1138"/>
                </a:lnTo>
                <a:cubicBezTo>
                  <a:pt x="2068" y="1185"/>
                  <a:pt x="2107" y="1224"/>
                  <a:pt x="2155" y="1224"/>
                </a:cubicBezTo>
                <a:cubicBezTo>
                  <a:pt x="2203" y="1224"/>
                  <a:pt x="2241" y="1185"/>
                  <a:pt x="2241" y="1138"/>
                </a:cubicBezTo>
                <a:lnTo>
                  <a:pt x="2241" y="926"/>
                </a:lnTo>
                <a:cubicBezTo>
                  <a:pt x="2241" y="898"/>
                  <a:pt x="2228" y="874"/>
                  <a:pt x="2208" y="858"/>
                </a:cubicBezTo>
                <a:lnTo>
                  <a:pt x="2208" y="604"/>
                </a:lnTo>
                <a:lnTo>
                  <a:pt x="2357" y="553"/>
                </a:lnTo>
                <a:cubicBezTo>
                  <a:pt x="2393" y="541"/>
                  <a:pt x="2416" y="508"/>
                  <a:pt x="2416" y="471"/>
                </a:cubicBezTo>
                <a:cubicBezTo>
                  <a:pt x="2416" y="433"/>
                  <a:pt x="2392" y="400"/>
                  <a:pt x="2357" y="389"/>
                </a:cubicBezTo>
                <a:close/>
                <a:moveTo>
                  <a:pt x="1748" y="1128"/>
                </a:moveTo>
                <a:cubicBezTo>
                  <a:pt x="1604" y="1268"/>
                  <a:pt x="1415" y="1345"/>
                  <a:pt x="1213" y="1345"/>
                </a:cubicBezTo>
                <a:cubicBezTo>
                  <a:pt x="1009" y="1345"/>
                  <a:pt x="812" y="1263"/>
                  <a:pt x="668" y="1118"/>
                </a:cubicBezTo>
                <a:lnTo>
                  <a:pt x="668" y="760"/>
                </a:lnTo>
                <a:lnTo>
                  <a:pt x="1183" y="935"/>
                </a:lnTo>
                <a:cubicBezTo>
                  <a:pt x="1192" y="938"/>
                  <a:pt x="1201" y="939"/>
                  <a:pt x="1211" y="939"/>
                </a:cubicBezTo>
                <a:cubicBezTo>
                  <a:pt x="1220" y="939"/>
                  <a:pt x="1229" y="938"/>
                  <a:pt x="1239" y="935"/>
                </a:cubicBezTo>
                <a:lnTo>
                  <a:pt x="1748" y="761"/>
                </a:lnTo>
                <a:lnTo>
                  <a:pt x="1748" y="1128"/>
                </a:lnTo>
                <a:close/>
                <a:moveTo>
                  <a:pt x="1210" y="761"/>
                </a:moveTo>
                <a:lnTo>
                  <a:pt x="356" y="470"/>
                </a:lnTo>
                <a:lnTo>
                  <a:pt x="1208" y="180"/>
                </a:lnTo>
                <a:lnTo>
                  <a:pt x="2061" y="471"/>
                </a:lnTo>
                <a:lnTo>
                  <a:pt x="1210" y="761"/>
                </a:lnTo>
                <a:close/>
              </a:path>
            </a:pathLst>
          </a:custGeom>
          <a:solidFill>
            <a:srgbClr val="FEF4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nvGrpSpPr>
          <p:cNvPr id="82" name="组合 81"/>
          <p:cNvGrpSpPr/>
          <p:nvPr/>
        </p:nvGrpSpPr>
        <p:grpSpPr>
          <a:xfrm>
            <a:off x="4940300" y="5319140"/>
            <a:ext cx="2311400" cy="498372"/>
            <a:chOff x="4940300" y="1652353"/>
            <a:chExt cx="2311400" cy="498372"/>
          </a:xfrm>
        </p:grpSpPr>
        <p:sp>
          <p:nvSpPr>
            <p:cNvPr id="65" name="椭圆 64"/>
            <p:cNvSpPr/>
            <p:nvPr/>
          </p:nvSpPr>
          <p:spPr>
            <a:xfrm>
              <a:off x="4940300"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78" name="Oval 65"/>
            <p:cNvSpPr/>
            <p:nvPr/>
          </p:nvSpPr>
          <p:spPr>
            <a:xfrm>
              <a:off x="5074691" y="1781657"/>
              <a:ext cx="229590" cy="239764"/>
            </a:xfrm>
            <a:custGeom>
              <a:avLst/>
              <a:gdLst>
                <a:gd name="T0" fmla="*/ 10185 w 10671"/>
                <a:gd name="T1" fmla="*/ 3987 h 11145"/>
                <a:gd name="T2" fmla="*/ 10185 w 10671"/>
                <a:gd name="T3" fmla="*/ 2746 h 11145"/>
                <a:gd name="T4" fmla="*/ 7848 w 10671"/>
                <a:gd name="T5" fmla="*/ 408 h 11145"/>
                <a:gd name="T6" fmla="*/ 4449 w 10671"/>
                <a:gd name="T7" fmla="*/ 408 h 11145"/>
                <a:gd name="T8" fmla="*/ 4348 w 10671"/>
                <a:gd name="T9" fmla="*/ 200 h 11145"/>
                <a:gd name="T10" fmla="*/ 4030 w 10671"/>
                <a:gd name="T11" fmla="*/ 0 h 11145"/>
                <a:gd name="T12" fmla="*/ 2544 w 10671"/>
                <a:gd name="T13" fmla="*/ 0 h 11145"/>
                <a:gd name="T14" fmla="*/ 0 w 10671"/>
                <a:gd name="T15" fmla="*/ 2543 h 11145"/>
                <a:gd name="T16" fmla="*/ 0 w 10671"/>
                <a:gd name="T17" fmla="*/ 8601 h 11145"/>
                <a:gd name="T18" fmla="*/ 2544 w 10671"/>
                <a:gd name="T19" fmla="*/ 11145 h 11145"/>
                <a:gd name="T20" fmla="*/ 8128 w 10671"/>
                <a:gd name="T21" fmla="*/ 11145 h 11145"/>
                <a:gd name="T22" fmla="*/ 10671 w 10671"/>
                <a:gd name="T23" fmla="*/ 8601 h 11145"/>
                <a:gd name="T24" fmla="*/ 10671 w 10671"/>
                <a:gd name="T25" fmla="*/ 4612 h 11145"/>
                <a:gd name="T26" fmla="*/ 10185 w 10671"/>
                <a:gd name="T27" fmla="*/ 3987 h 11145"/>
                <a:gd name="T28" fmla="*/ 7848 w 10671"/>
                <a:gd name="T29" fmla="*/ 1115 h 11145"/>
                <a:gd name="T30" fmla="*/ 9479 w 10671"/>
                <a:gd name="T31" fmla="*/ 2746 h 11145"/>
                <a:gd name="T32" fmla="*/ 9479 w 10671"/>
                <a:gd name="T33" fmla="*/ 3966 h 11145"/>
                <a:gd name="T34" fmla="*/ 6166 w 10671"/>
                <a:gd name="T35" fmla="*/ 3966 h 11145"/>
                <a:gd name="T36" fmla="*/ 4790 w 10671"/>
                <a:gd name="T37" fmla="*/ 1115 h 11145"/>
                <a:gd name="T38" fmla="*/ 7848 w 10671"/>
                <a:gd name="T39" fmla="*/ 1115 h 11145"/>
                <a:gd name="T40" fmla="*/ 9964 w 10671"/>
                <a:gd name="T41" fmla="*/ 8601 h 11145"/>
                <a:gd name="T42" fmla="*/ 8126 w 10671"/>
                <a:gd name="T43" fmla="*/ 10438 h 11145"/>
                <a:gd name="T44" fmla="*/ 2544 w 10671"/>
                <a:gd name="T45" fmla="*/ 10438 h 11145"/>
                <a:gd name="T46" fmla="*/ 706 w 10671"/>
                <a:gd name="T47" fmla="*/ 8601 h 11145"/>
                <a:gd name="T48" fmla="*/ 706 w 10671"/>
                <a:gd name="T49" fmla="*/ 2543 h 11145"/>
                <a:gd name="T50" fmla="*/ 2544 w 10671"/>
                <a:gd name="T51" fmla="*/ 706 h 11145"/>
                <a:gd name="T52" fmla="*/ 3809 w 10671"/>
                <a:gd name="T53" fmla="*/ 706 h 11145"/>
                <a:gd name="T54" fmla="*/ 5626 w 10671"/>
                <a:gd name="T55" fmla="*/ 4472 h 11145"/>
                <a:gd name="T56" fmla="*/ 5944 w 10671"/>
                <a:gd name="T57" fmla="*/ 4672 h 11145"/>
                <a:gd name="T58" fmla="*/ 9964 w 10671"/>
                <a:gd name="T59" fmla="*/ 4672 h 11145"/>
                <a:gd name="T60" fmla="*/ 9964 w 10671"/>
                <a:gd name="T61" fmla="*/ 8601 h 1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671" h="11145">
                  <a:moveTo>
                    <a:pt x="10185" y="3987"/>
                  </a:moveTo>
                  <a:lnTo>
                    <a:pt x="10185" y="2746"/>
                  </a:lnTo>
                  <a:cubicBezTo>
                    <a:pt x="10185" y="1457"/>
                    <a:pt x="9136" y="408"/>
                    <a:pt x="7848" y="408"/>
                  </a:cubicBezTo>
                  <a:lnTo>
                    <a:pt x="4449" y="408"/>
                  </a:lnTo>
                  <a:lnTo>
                    <a:pt x="4348" y="200"/>
                  </a:lnTo>
                  <a:cubicBezTo>
                    <a:pt x="4289" y="77"/>
                    <a:pt x="4165" y="0"/>
                    <a:pt x="4030" y="0"/>
                  </a:cubicBezTo>
                  <a:lnTo>
                    <a:pt x="2544" y="0"/>
                  </a:lnTo>
                  <a:cubicBezTo>
                    <a:pt x="1141" y="0"/>
                    <a:pt x="0" y="1141"/>
                    <a:pt x="0" y="2543"/>
                  </a:cubicBezTo>
                  <a:lnTo>
                    <a:pt x="0" y="8601"/>
                  </a:lnTo>
                  <a:cubicBezTo>
                    <a:pt x="0" y="10003"/>
                    <a:pt x="1141" y="11145"/>
                    <a:pt x="2544" y="11145"/>
                  </a:cubicBezTo>
                  <a:lnTo>
                    <a:pt x="8128" y="11145"/>
                  </a:lnTo>
                  <a:cubicBezTo>
                    <a:pt x="9530" y="11145"/>
                    <a:pt x="10671" y="10003"/>
                    <a:pt x="10671" y="8601"/>
                  </a:cubicBezTo>
                  <a:lnTo>
                    <a:pt x="10671" y="4612"/>
                  </a:lnTo>
                  <a:cubicBezTo>
                    <a:pt x="10670" y="4311"/>
                    <a:pt x="10464" y="4058"/>
                    <a:pt x="10185" y="3987"/>
                  </a:cubicBezTo>
                  <a:close/>
                  <a:moveTo>
                    <a:pt x="7848" y="1115"/>
                  </a:moveTo>
                  <a:cubicBezTo>
                    <a:pt x="8748" y="1115"/>
                    <a:pt x="9479" y="1846"/>
                    <a:pt x="9479" y="2746"/>
                  </a:cubicBezTo>
                  <a:lnTo>
                    <a:pt x="9479" y="3966"/>
                  </a:lnTo>
                  <a:lnTo>
                    <a:pt x="6166" y="3966"/>
                  </a:lnTo>
                  <a:lnTo>
                    <a:pt x="4790" y="1115"/>
                  </a:lnTo>
                  <a:lnTo>
                    <a:pt x="7848" y="1115"/>
                  </a:lnTo>
                  <a:close/>
                  <a:moveTo>
                    <a:pt x="9964" y="8601"/>
                  </a:moveTo>
                  <a:cubicBezTo>
                    <a:pt x="9964" y="9615"/>
                    <a:pt x="9140" y="10438"/>
                    <a:pt x="8126" y="10438"/>
                  </a:cubicBezTo>
                  <a:lnTo>
                    <a:pt x="2544" y="10438"/>
                  </a:lnTo>
                  <a:cubicBezTo>
                    <a:pt x="1530" y="10438"/>
                    <a:pt x="706" y="9615"/>
                    <a:pt x="706" y="8601"/>
                  </a:cubicBezTo>
                  <a:lnTo>
                    <a:pt x="706" y="2543"/>
                  </a:lnTo>
                  <a:cubicBezTo>
                    <a:pt x="706" y="1530"/>
                    <a:pt x="1530" y="706"/>
                    <a:pt x="2544" y="706"/>
                  </a:cubicBezTo>
                  <a:lnTo>
                    <a:pt x="3809" y="706"/>
                  </a:lnTo>
                  <a:lnTo>
                    <a:pt x="5626" y="4472"/>
                  </a:lnTo>
                  <a:cubicBezTo>
                    <a:pt x="5685" y="4595"/>
                    <a:pt x="5809" y="4672"/>
                    <a:pt x="5944" y="4672"/>
                  </a:cubicBezTo>
                  <a:lnTo>
                    <a:pt x="9964" y="4672"/>
                  </a:lnTo>
                  <a:lnTo>
                    <a:pt x="9964" y="8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69" name="椭圆 68"/>
            <p:cNvSpPr/>
            <p:nvPr/>
          </p:nvSpPr>
          <p:spPr>
            <a:xfrm>
              <a:off x="5544643"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79" name="Oval 69"/>
            <p:cNvSpPr/>
            <p:nvPr/>
          </p:nvSpPr>
          <p:spPr>
            <a:xfrm>
              <a:off x="5687277" y="1781657"/>
              <a:ext cx="213104" cy="239764"/>
            </a:xfrm>
            <a:custGeom>
              <a:avLst/>
              <a:gdLst>
                <a:gd name="T0" fmla="*/ 1920 w 10240"/>
                <a:gd name="T1" fmla="*/ 6720 h 11520"/>
                <a:gd name="T2" fmla="*/ 2240 w 10240"/>
                <a:gd name="T3" fmla="*/ 7040 h 11520"/>
                <a:gd name="T4" fmla="*/ 6080 w 10240"/>
                <a:gd name="T5" fmla="*/ 7040 h 11520"/>
                <a:gd name="T6" fmla="*/ 6400 w 10240"/>
                <a:gd name="T7" fmla="*/ 6720 h 11520"/>
                <a:gd name="T8" fmla="*/ 6080 w 10240"/>
                <a:gd name="T9" fmla="*/ 6400 h 11520"/>
                <a:gd name="T10" fmla="*/ 2240 w 10240"/>
                <a:gd name="T11" fmla="*/ 6400 h 11520"/>
                <a:gd name="T12" fmla="*/ 1920 w 10240"/>
                <a:gd name="T13" fmla="*/ 6720 h 11520"/>
                <a:gd name="T14" fmla="*/ 6080 w 10240"/>
                <a:gd name="T15" fmla="*/ 8320 h 11520"/>
                <a:gd name="T16" fmla="*/ 2240 w 10240"/>
                <a:gd name="T17" fmla="*/ 8320 h 11520"/>
                <a:gd name="T18" fmla="*/ 1920 w 10240"/>
                <a:gd name="T19" fmla="*/ 8640 h 11520"/>
                <a:gd name="T20" fmla="*/ 2240 w 10240"/>
                <a:gd name="T21" fmla="*/ 8960 h 11520"/>
                <a:gd name="T22" fmla="*/ 6080 w 10240"/>
                <a:gd name="T23" fmla="*/ 8960 h 11520"/>
                <a:gd name="T24" fmla="*/ 6400 w 10240"/>
                <a:gd name="T25" fmla="*/ 8640 h 11520"/>
                <a:gd name="T26" fmla="*/ 6080 w 10240"/>
                <a:gd name="T27" fmla="*/ 8320 h 11520"/>
                <a:gd name="T28" fmla="*/ 2240 w 10240"/>
                <a:gd name="T29" fmla="*/ 5120 h 11520"/>
                <a:gd name="T30" fmla="*/ 4160 w 10240"/>
                <a:gd name="T31" fmla="*/ 5120 h 11520"/>
                <a:gd name="T32" fmla="*/ 4480 w 10240"/>
                <a:gd name="T33" fmla="*/ 4800 h 11520"/>
                <a:gd name="T34" fmla="*/ 4160 w 10240"/>
                <a:gd name="T35" fmla="*/ 4480 h 11520"/>
                <a:gd name="T36" fmla="*/ 2240 w 10240"/>
                <a:gd name="T37" fmla="*/ 4480 h 11520"/>
                <a:gd name="T38" fmla="*/ 1920 w 10240"/>
                <a:gd name="T39" fmla="*/ 4800 h 11520"/>
                <a:gd name="T40" fmla="*/ 2240 w 10240"/>
                <a:gd name="T41" fmla="*/ 5120 h 11520"/>
                <a:gd name="T42" fmla="*/ 9920 w 10240"/>
                <a:gd name="T43" fmla="*/ 0 h 11520"/>
                <a:gd name="T44" fmla="*/ 1920 w 10240"/>
                <a:gd name="T45" fmla="*/ 0 h 11520"/>
                <a:gd name="T46" fmla="*/ 1600 w 10240"/>
                <a:gd name="T47" fmla="*/ 320 h 11520"/>
                <a:gd name="T48" fmla="*/ 1600 w 10240"/>
                <a:gd name="T49" fmla="*/ 1920 h 11520"/>
                <a:gd name="T50" fmla="*/ 320 w 10240"/>
                <a:gd name="T51" fmla="*/ 1920 h 11520"/>
                <a:gd name="T52" fmla="*/ 0 w 10240"/>
                <a:gd name="T53" fmla="*/ 2240 h 11520"/>
                <a:gd name="T54" fmla="*/ 0 w 10240"/>
                <a:gd name="T55" fmla="*/ 11200 h 11520"/>
                <a:gd name="T56" fmla="*/ 320 w 10240"/>
                <a:gd name="T57" fmla="*/ 11520 h 11520"/>
                <a:gd name="T58" fmla="*/ 8000 w 10240"/>
                <a:gd name="T59" fmla="*/ 11520 h 11520"/>
                <a:gd name="T60" fmla="*/ 8320 w 10240"/>
                <a:gd name="T61" fmla="*/ 11200 h 11520"/>
                <a:gd name="T62" fmla="*/ 8320 w 10240"/>
                <a:gd name="T63" fmla="*/ 10240 h 11520"/>
                <a:gd name="T64" fmla="*/ 9920 w 10240"/>
                <a:gd name="T65" fmla="*/ 10240 h 11520"/>
                <a:gd name="T66" fmla="*/ 10240 w 10240"/>
                <a:gd name="T67" fmla="*/ 9920 h 11520"/>
                <a:gd name="T68" fmla="*/ 10240 w 10240"/>
                <a:gd name="T69" fmla="*/ 320 h 11520"/>
                <a:gd name="T70" fmla="*/ 9920 w 10240"/>
                <a:gd name="T71" fmla="*/ 0 h 11520"/>
                <a:gd name="T72" fmla="*/ 7680 w 10240"/>
                <a:gd name="T73" fmla="*/ 10880 h 11520"/>
                <a:gd name="T74" fmla="*/ 640 w 10240"/>
                <a:gd name="T75" fmla="*/ 10880 h 11520"/>
                <a:gd name="T76" fmla="*/ 640 w 10240"/>
                <a:gd name="T77" fmla="*/ 2560 h 11520"/>
                <a:gd name="T78" fmla="*/ 7680 w 10240"/>
                <a:gd name="T79" fmla="*/ 2560 h 11520"/>
                <a:gd name="T80" fmla="*/ 7680 w 10240"/>
                <a:gd name="T81" fmla="*/ 10880 h 11520"/>
                <a:gd name="T82" fmla="*/ 8000 w 10240"/>
                <a:gd name="T83" fmla="*/ 1920 h 11520"/>
                <a:gd name="T84" fmla="*/ 2240 w 10240"/>
                <a:gd name="T85" fmla="*/ 1920 h 11520"/>
                <a:gd name="T86" fmla="*/ 2240 w 10240"/>
                <a:gd name="T87" fmla="*/ 640 h 11520"/>
                <a:gd name="T88" fmla="*/ 9600 w 10240"/>
                <a:gd name="T89" fmla="*/ 640 h 11520"/>
                <a:gd name="T90" fmla="*/ 9600 w 10240"/>
                <a:gd name="T91" fmla="*/ 9600 h 11520"/>
                <a:gd name="T92" fmla="*/ 8320 w 10240"/>
                <a:gd name="T93" fmla="*/ 9600 h 11520"/>
                <a:gd name="T94" fmla="*/ 8320 w 10240"/>
                <a:gd name="T95" fmla="*/ 2240 h 11520"/>
                <a:gd name="T96" fmla="*/ 8000 w 10240"/>
                <a:gd name="T97" fmla="*/ 1920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240" h="11520">
                  <a:moveTo>
                    <a:pt x="1920" y="6720"/>
                  </a:moveTo>
                  <a:cubicBezTo>
                    <a:pt x="1920" y="6880"/>
                    <a:pt x="2080" y="7040"/>
                    <a:pt x="2240" y="7040"/>
                  </a:cubicBezTo>
                  <a:lnTo>
                    <a:pt x="6080" y="7040"/>
                  </a:lnTo>
                  <a:cubicBezTo>
                    <a:pt x="6240" y="7040"/>
                    <a:pt x="6400" y="6880"/>
                    <a:pt x="6400" y="6720"/>
                  </a:cubicBezTo>
                  <a:cubicBezTo>
                    <a:pt x="6400" y="6560"/>
                    <a:pt x="6240" y="6400"/>
                    <a:pt x="6080" y="6400"/>
                  </a:cubicBezTo>
                  <a:lnTo>
                    <a:pt x="2240" y="6400"/>
                  </a:lnTo>
                  <a:cubicBezTo>
                    <a:pt x="2080" y="6400"/>
                    <a:pt x="1920" y="6560"/>
                    <a:pt x="1920" y="6720"/>
                  </a:cubicBezTo>
                  <a:close/>
                  <a:moveTo>
                    <a:pt x="6080" y="8320"/>
                  </a:moveTo>
                  <a:lnTo>
                    <a:pt x="2240" y="8320"/>
                  </a:lnTo>
                  <a:cubicBezTo>
                    <a:pt x="2080" y="8320"/>
                    <a:pt x="1920" y="8448"/>
                    <a:pt x="1920" y="8640"/>
                  </a:cubicBezTo>
                  <a:cubicBezTo>
                    <a:pt x="1920" y="8800"/>
                    <a:pt x="2080" y="8960"/>
                    <a:pt x="2240" y="8960"/>
                  </a:cubicBezTo>
                  <a:lnTo>
                    <a:pt x="6080" y="8960"/>
                  </a:lnTo>
                  <a:cubicBezTo>
                    <a:pt x="6240" y="8960"/>
                    <a:pt x="6400" y="8800"/>
                    <a:pt x="6400" y="8640"/>
                  </a:cubicBezTo>
                  <a:cubicBezTo>
                    <a:pt x="6400" y="8448"/>
                    <a:pt x="6240" y="8320"/>
                    <a:pt x="6080" y="8320"/>
                  </a:cubicBezTo>
                  <a:close/>
                  <a:moveTo>
                    <a:pt x="2240" y="5120"/>
                  </a:moveTo>
                  <a:lnTo>
                    <a:pt x="4160" y="5120"/>
                  </a:lnTo>
                  <a:cubicBezTo>
                    <a:pt x="4320" y="5120"/>
                    <a:pt x="4480" y="4960"/>
                    <a:pt x="4480" y="4800"/>
                  </a:cubicBezTo>
                  <a:cubicBezTo>
                    <a:pt x="4480" y="4640"/>
                    <a:pt x="4320" y="4480"/>
                    <a:pt x="4160" y="4480"/>
                  </a:cubicBezTo>
                  <a:lnTo>
                    <a:pt x="2240" y="4480"/>
                  </a:lnTo>
                  <a:cubicBezTo>
                    <a:pt x="2080" y="4480"/>
                    <a:pt x="1920" y="4640"/>
                    <a:pt x="1920" y="4800"/>
                  </a:cubicBezTo>
                  <a:cubicBezTo>
                    <a:pt x="1920" y="4960"/>
                    <a:pt x="2080" y="5120"/>
                    <a:pt x="2240" y="5120"/>
                  </a:cubicBezTo>
                  <a:close/>
                  <a:moveTo>
                    <a:pt x="9920" y="0"/>
                  </a:moveTo>
                  <a:lnTo>
                    <a:pt x="1920" y="0"/>
                  </a:lnTo>
                  <a:cubicBezTo>
                    <a:pt x="1760" y="0"/>
                    <a:pt x="1600" y="160"/>
                    <a:pt x="1600" y="320"/>
                  </a:cubicBezTo>
                  <a:lnTo>
                    <a:pt x="1600" y="1920"/>
                  </a:lnTo>
                  <a:lnTo>
                    <a:pt x="320" y="1920"/>
                  </a:lnTo>
                  <a:cubicBezTo>
                    <a:pt x="160" y="1920"/>
                    <a:pt x="0" y="2080"/>
                    <a:pt x="0" y="2240"/>
                  </a:cubicBezTo>
                  <a:lnTo>
                    <a:pt x="0" y="11200"/>
                  </a:lnTo>
                  <a:cubicBezTo>
                    <a:pt x="0" y="11360"/>
                    <a:pt x="160" y="11520"/>
                    <a:pt x="320" y="11520"/>
                  </a:cubicBezTo>
                  <a:lnTo>
                    <a:pt x="8000" y="11520"/>
                  </a:lnTo>
                  <a:cubicBezTo>
                    <a:pt x="8192" y="11520"/>
                    <a:pt x="8320" y="11392"/>
                    <a:pt x="8320" y="11200"/>
                  </a:cubicBezTo>
                  <a:lnTo>
                    <a:pt x="8320" y="10240"/>
                  </a:lnTo>
                  <a:lnTo>
                    <a:pt x="9920" y="10240"/>
                  </a:lnTo>
                  <a:cubicBezTo>
                    <a:pt x="10080" y="10240"/>
                    <a:pt x="10240" y="10080"/>
                    <a:pt x="10240" y="9920"/>
                  </a:cubicBezTo>
                  <a:lnTo>
                    <a:pt x="10240" y="320"/>
                  </a:lnTo>
                  <a:cubicBezTo>
                    <a:pt x="10240" y="160"/>
                    <a:pt x="10080" y="0"/>
                    <a:pt x="9920" y="0"/>
                  </a:cubicBezTo>
                  <a:close/>
                  <a:moveTo>
                    <a:pt x="7680" y="10880"/>
                  </a:moveTo>
                  <a:lnTo>
                    <a:pt x="640" y="10880"/>
                  </a:lnTo>
                  <a:lnTo>
                    <a:pt x="640" y="2560"/>
                  </a:lnTo>
                  <a:lnTo>
                    <a:pt x="7680" y="2560"/>
                  </a:lnTo>
                  <a:lnTo>
                    <a:pt x="7680" y="10880"/>
                  </a:lnTo>
                  <a:close/>
                  <a:moveTo>
                    <a:pt x="8000" y="1920"/>
                  </a:moveTo>
                  <a:lnTo>
                    <a:pt x="2240" y="1920"/>
                  </a:lnTo>
                  <a:lnTo>
                    <a:pt x="2240" y="640"/>
                  </a:lnTo>
                  <a:lnTo>
                    <a:pt x="9600" y="640"/>
                  </a:lnTo>
                  <a:lnTo>
                    <a:pt x="9600" y="9600"/>
                  </a:lnTo>
                  <a:lnTo>
                    <a:pt x="8320" y="9600"/>
                  </a:lnTo>
                  <a:lnTo>
                    <a:pt x="8320" y="2240"/>
                  </a:lnTo>
                  <a:cubicBezTo>
                    <a:pt x="8320" y="2080"/>
                    <a:pt x="8160" y="1920"/>
                    <a:pt x="8000" y="19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72" name="椭圆 71"/>
            <p:cNvSpPr/>
            <p:nvPr/>
          </p:nvSpPr>
          <p:spPr>
            <a:xfrm>
              <a:off x="6148986"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81" name="Oval 72"/>
            <p:cNvSpPr/>
            <p:nvPr/>
          </p:nvSpPr>
          <p:spPr>
            <a:xfrm>
              <a:off x="6283389" y="1781657"/>
              <a:ext cx="229566" cy="239764"/>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75" name="椭圆 74"/>
            <p:cNvSpPr/>
            <p:nvPr/>
          </p:nvSpPr>
          <p:spPr>
            <a:xfrm>
              <a:off x="6753328"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80" name="Oval 75"/>
            <p:cNvSpPr/>
            <p:nvPr/>
          </p:nvSpPr>
          <p:spPr>
            <a:xfrm>
              <a:off x="6887765" y="1781657"/>
              <a:ext cx="229498" cy="239764"/>
            </a:xfrm>
            <a:custGeom>
              <a:avLst/>
              <a:gdLst>
                <a:gd name="connsiteX0" fmla="*/ 253679 w 510088"/>
                <a:gd name="connsiteY0" fmla="*/ 352010 h 532904"/>
                <a:gd name="connsiteX1" fmla="*/ 274110 w 510088"/>
                <a:gd name="connsiteY1" fmla="*/ 371777 h 532904"/>
                <a:gd name="connsiteX2" fmla="*/ 253679 w 510088"/>
                <a:gd name="connsiteY2" fmla="*/ 391543 h 532904"/>
                <a:gd name="connsiteX3" fmla="*/ 233296 w 510088"/>
                <a:gd name="connsiteY3" fmla="*/ 371777 h 532904"/>
                <a:gd name="connsiteX4" fmla="*/ 253679 w 510088"/>
                <a:gd name="connsiteY4" fmla="*/ 352010 h 532904"/>
                <a:gd name="connsiteX5" fmla="*/ 256585 w 510088"/>
                <a:gd name="connsiteY5" fmla="*/ 157728 h 532904"/>
                <a:gd name="connsiteX6" fmla="*/ 307018 w 510088"/>
                <a:gd name="connsiteY6" fmla="*/ 176399 h 532904"/>
                <a:gd name="connsiteX7" fmla="*/ 327020 w 510088"/>
                <a:gd name="connsiteY7" fmla="*/ 222695 h 532904"/>
                <a:gd name="connsiteX8" fmla="*/ 320829 w 510088"/>
                <a:gd name="connsiteY8" fmla="*/ 248463 h 532904"/>
                <a:gd name="connsiteX9" fmla="*/ 296112 w 510088"/>
                <a:gd name="connsiteY9" fmla="*/ 275850 h 532904"/>
                <a:gd name="connsiteX10" fmla="*/ 273491 w 510088"/>
                <a:gd name="connsiteY10" fmla="*/ 300713 h 532904"/>
                <a:gd name="connsiteX11" fmla="*/ 270062 w 510088"/>
                <a:gd name="connsiteY11" fmla="*/ 317193 h 532904"/>
                <a:gd name="connsiteX12" fmla="*/ 252870 w 510088"/>
                <a:gd name="connsiteY12" fmla="*/ 332720 h 532904"/>
                <a:gd name="connsiteX13" fmla="*/ 239869 w 510088"/>
                <a:gd name="connsiteY13" fmla="*/ 327005 h 532904"/>
                <a:gd name="connsiteX14" fmla="*/ 235773 w 510088"/>
                <a:gd name="connsiteY14" fmla="*/ 313668 h 532904"/>
                <a:gd name="connsiteX15" fmla="*/ 241250 w 510088"/>
                <a:gd name="connsiteY15" fmla="*/ 293378 h 532904"/>
                <a:gd name="connsiteX16" fmla="*/ 266205 w 510088"/>
                <a:gd name="connsiteY16" fmla="*/ 260847 h 532904"/>
                <a:gd name="connsiteX17" fmla="*/ 288016 w 510088"/>
                <a:gd name="connsiteY17" fmla="*/ 236460 h 532904"/>
                <a:gd name="connsiteX18" fmla="*/ 291731 w 510088"/>
                <a:gd name="connsiteY18" fmla="*/ 220838 h 532904"/>
                <a:gd name="connsiteX19" fmla="*/ 282254 w 510088"/>
                <a:gd name="connsiteY19" fmla="*/ 197928 h 532904"/>
                <a:gd name="connsiteX20" fmla="*/ 255584 w 510088"/>
                <a:gd name="connsiteY20" fmla="*/ 189259 h 532904"/>
                <a:gd name="connsiteX21" fmla="*/ 216961 w 510088"/>
                <a:gd name="connsiteY21" fmla="*/ 223648 h 532904"/>
                <a:gd name="connsiteX22" fmla="*/ 200102 w 510088"/>
                <a:gd name="connsiteY22" fmla="*/ 237651 h 532904"/>
                <a:gd name="connsiteX23" fmla="*/ 187292 w 510088"/>
                <a:gd name="connsiteY23" fmla="*/ 232173 h 532904"/>
                <a:gd name="connsiteX24" fmla="*/ 183101 w 510088"/>
                <a:gd name="connsiteY24" fmla="*/ 219409 h 532904"/>
                <a:gd name="connsiteX25" fmla="*/ 187625 w 510088"/>
                <a:gd name="connsiteY25" fmla="*/ 199642 h 532904"/>
                <a:gd name="connsiteX26" fmla="*/ 203817 w 510088"/>
                <a:gd name="connsiteY26" fmla="*/ 176399 h 532904"/>
                <a:gd name="connsiteX27" fmla="*/ 228677 w 510088"/>
                <a:gd name="connsiteY27" fmla="*/ 162205 h 532904"/>
                <a:gd name="connsiteX28" fmla="*/ 256585 w 510088"/>
                <a:gd name="connsiteY28" fmla="*/ 157728 h 532904"/>
                <a:gd name="connsiteX29" fmla="*/ 121141 w 510088"/>
                <a:gd name="connsiteY29" fmla="*/ 32143 h 532904"/>
                <a:gd name="connsiteX30" fmla="*/ 32095 w 510088"/>
                <a:gd name="connsiteY30" fmla="*/ 121190 h 532904"/>
                <a:gd name="connsiteX31" fmla="*/ 32095 w 510088"/>
                <a:gd name="connsiteY31" fmla="*/ 411761 h 532904"/>
                <a:gd name="connsiteX32" fmla="*/ 121141 w 510088"/>
                <a:gd name="connsiteY32" fmla="*/ 500809 h 532904"/>
                <a:gd name="connsiteX33" fmla="*/ 388995 w 510088"/>
                <a:gd name="connsiteY33" fmla="*/ 500809 h 532904"/>
                <a:gd name="connsiteX34" fmla="*/ 478041 w 510088"/>
                <a:gd name="connsiteY34" fmla="*/ 411761 h 532904"/>
                <a:gd name="connsiteX35" fmla="*/ 478041 w 510088"/>
                <a:gd name="connsiteY35" fmla="*/ 121190 h 532904"/>
                <a:gd name="connsiteX36" fmla="*/ 388995 w 510088"/>
                <a:gd name="connsiteY36" fmla="*/ 32143 h 532904"/>
                <a:gd name="connsiteX37" fmla="*/ 121141 w 510088"/>
                <a:gd name="connsiteY37" fmla="*/ 0 h 532904"/>
                <a:gd name="connsiteX38" fmla="*/ 388995 w 510088"/>
                <a:gd name="connsiteY38" fmla="*/ 0 h 532904"/>
                <a:gd name="connsiteX39" fmla="*/ 510088 w 510088"/>
                <a:gd name="connsiteY39" fmla="*/ 121190 h 532904"/>
                <a:gd name="connsiteX40" fmla="*/ 510088 w 510088"/>
                <a:gd name="connsiteY40" fmla="*/ 411761 h 532904"/>
                <a:gd name="connsiteX41" fmla="*/ 388995 w 510088"/>
                <a:gd name="connsiteY41" fmla="*/ 532904 h 532904"/>
                <a:gd name="connsiteX42" fmla="*/ 121141 w 510088"/>
                <a:gd name="connsiteY42" fmla="*/ 532904 h 532904"/>
                <a:gd name="connsiteX43" fmla="*/ 0 w 510088"/>
                <a:gd name="connsiteY43" fmla="*/ 411761 h 532904"/>
                <a:gd name="connsiteX44" fmla="*/ 0 w 510088"/>
                <a:gd name="connsiteY44" fmla="*/ 121143 h 532904"/>
                <a:gd name="connsiteX45" fmla="*/ 121141 w 510088"/>
                <a:gd name="connsiteY45" fmla="*/ 0 h 53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10088" h="532904">
                  <a:moveTo>
                    <a:pt x="253679" y="352010"/>
                  </a:moveTo>
                  <a:cubicBezTo>
                    <a:pt x="265014" y="352010"/>
                    <a:pt x="274110" y="360869"/>
                    <a:pt x="274110" y="371777"/>
                  </a:cubicBezTo>
                  <a:cubicBezTo>
                    <a:pt x="274110" y="382684"/>
                    <a:pt x="264966" y="391543"/>
                    <a:pt x="253679" y="391543"/>
                  </a:cubicBezTo>
                  <a:cubicBezTo>
                    <a:pt x="242440" y="391543"/>
                    <a:pt x="233296" y="382684"/>
                    <a:pt x="233296" y="371777"/>
                  </a:cubicBezTo>
                  <a:cubicBezTo>
                    <a:pt x="233296" y="360869"/>
                    <a:pt x="242440" y="352010"/>
                    <a:pt x="253679" y="352010"/>
                  </a:cubicBezTo>
                  <a:close/>
                  <a:moveTo>
                    <a:pt x="256585" y="157728"/>
                  </a:moveTo>
                  <a:cubicBezTo>
                    <a:pt x="275777" y="157728"/>
                    <a:pt x="292731" y="164015"/>
                    <a:pt x="307018" y="176399"/>
                  </a:cubicBezTo>
                  <a:cubicBezTo>
                    <a:pt x="320353" y="187925"/>
                    <a:pt x="327163" y="203500"/>
                    <a:pt x="327020" y="222695"/>
                  </a:cubicBezTo>
                  <a:cubicBezTo>
                    <a:pt x="327020" y="232555"/>
                    <a:pt x="324925" y="241223"/>
                    <a:pt x="320829" y="248463"/>
                  </a:cubicBezTo>
                  <a:cubicBezTo>
                    <a:pt x="316829" y="255512"/>
                    <a:pt x="308828" y="264419"/>
                    <a:pt x="296112" y="275850"/>
                  </a:cubicBezTo>
                  <a:cubicBezTo>
                    <a:pt x="280730" y="290091"/>
                    <a:pt x="275301" y="297236"/>
                    <a:pt x="273491" y="300713"/>
                  </a:cubicBezTo>
                  <a:cubicBezTo>
                    <a:pt x="271729" y="304142"/>
                    <a:pt x="270538" y="309667"/>
                    <a:pt x="270062" y="317193"/>
                  </a:cubicBezTo>
                  <a:cubicBezTo>
                    <a:pt x="269443" y="325861"/>
                    <a:pt x="261918" y="332720"/>
                    <a:pt x="252870" y="332720"/>
                  </a:cubicBezTo>
                  <a:cubicBezTo>
                    <a:pt x="247869" y="332720"/>
                    <a:pt x="243155" y="330624"/>
                    <a:pt x="239869" y="327005"/>
                  </a:cubicBezTo>
                  <a:cubicBezTo>
                    <a:pt x="236582" y="323385"/>
                    <a:pt x="235106" y="318479"/>
                    <a:pt x="235773" y="313668"/>
                  </a:cubicBezTo>
                  <a:cubicBezTo>
                    <a:pt x="236821" y="306095"/>
                    <a:pt x="238678" y="299284"/>
                    <a:pt x="241250" y="293378"/>
                  </a:cubicBezTo>
                  <a:cubicBezTo>
                    <a:pt x="245155" y="284233"/>
                    <a:pt x="253346" y="273611"/>
                    <a:pt x="266205" y="260847"/>
                  </a:cubicBezTo>
                  <a:cubicBezTo>
                    <a:pt x="277920" y="249177"/>
                    <a:pt x="285254" y="240985"/>
                    <a:pt x="288016" y="236460"/>
                  </a:cubicBezTo>
                  <a:cubicBezTo>
                    <a:pt x="290493" y="232459"/>
                    <a:pt x="291731" y="227220"/>
                    <a:pt x="291731" y="220838"/>
                  </a:cubicBezTo>
                  <a:cubicBezTo>
                    <a:pt x="291731" y="211169"/>
                    <a:pt x="288635" y="203643"/>
                    <a:pt x="282254" y="197928"/>
                  </a:cubicBezTo>
                  <a:cubicBezTo>
                    <a:pt x="275777" y="192117"/>
                    <a:pt x="267014" y="189259"/>
                    <a:pt x="255584" y="189259"/>
                  </a:cubicBezTo>
                  <a:cubicBezTo>
                    <a:pt x="233487" y="189259"/>
                    <a:pt x="220914" y="200500"/>
                    <a:pt x="216961" y="223648"/>
                  </a:cubicBezTo>
                  <a:cubicBezTo>
                    <a:pt x="215580" y="231745"/>
                    <a:pt x="208484" y="237651"/>
                    <a:pt x="200102" y="237651"/>
                  </a:cubicBezTo>
                  <a:cubicBezTo>
                    <a:pt x="195150" y="237651"/>
                    <a:pt x="190530" y="235698"/>
                    <a:pt x="187292" y="232173"/>
                  </a:cubicBezTo>
                  <a:cubicBezTo>
                    <a:pt x="184101" y="228697"/>
                    <a:pt x="182529" y="224076"/>
                    <a:pt x="183101" y="219409"/>
                  </a:cubicBezTo>
                  <a:cubicBezTo>
                    <a:pt x="183958" y="211645"/>
                    <a:pt x="185482" y="204977"/>
                    <a:pt x="187625" y="199642"/>
                  </a:cubicBezTo>
                  <a:cubicBezTo>
                    <a:pt x="189816" y="194308"/>
                    <a:pt x="194816" y="184115"/>
                    <a:pt x="203817" y="176399"/>
                  </a:cubicBezTo>
                  <a:cubicBezTo>
                    <a:pt x="211199" y="170017"/>
                    <a:pt x="219581" y="165254"/>
                    <a:pt x="228677" y="162205"/>
                  </a:cubicBezTo>
                  <a:cubicBezTo>
                    <a:pt x="237678" y="159252"/>
                    <a:pt x="247060" y="157728"/>
                    <a:pt x="256585" y="157728"/>
                  </a:cubicBezTo>
                  <a:close/>
                  <a:moveTo>
                    <a:pt x="121141" y="32143"/>
                  </a:moveTo>
                  <a:cubicBezTo>
                    <a:pt x="71999" y="32143"/>
                    <a:pt x="32095" y="72048"/>
                    <a:pt x="32095" y="121190"/>
                  </a:cubicBezTo>
                  <a:lnTo>
                    <a:pt x="32095" y="411761"/>
                  </a:lnTo>
                  <a:cubicBezTo>
                    <a:pt x="32095" y="460856"/>
                    <a:pt x="71999" y="500809"/>
                    <a:pt x="121141" y="500809"/>
                  </a:cubicBezTo>
                  <a:lnTo>
                    <a:pt x="388995" y="500809"/>
                  </a:lnTo>
                  <a:cubicBezTo>
                    <a:pt x="438089" y="500809"/>
                    <a:pt x="478041" y="460856"/>
                    <a:pt x="478041" y="411761"/>
                  </a:cubicBezTo>
                  <a:lnTo>
                    <a:pt x="478041" y="121190"/>
                  </a:lnTo>
                  <a:cubicBezTo>
                    <a:pt x="478041" y="72048"/>
                    <a:pt x="438089" y="32143"/>
                    <a:pt x="388995" y="32143"/>
                  </a:cubicBezTo>
                  <a:close/>
                  <a:moveTo>
                    <a:pt x="121141" y="0"/>
                  </a:moveTo>
                  <a:lnTo>
                    <a:pt x="388995" y="0"/>
                  </a:lnTo>
                  <a:cubicBezTo>
                    <a:pt x="455756" y="0"/>
                    <a:pt x="510088" y="54333"/>
                    <a:pt x="510088" y="121190"/>
                  </a:cubicBezTo>
                  <a:lnTo>
                    <a:pt x="510088" y="411761"/>
                  </a:lnTo>
                  <a:cubicBezTo>
                    <a:pt x="510088" y="478571"/>
                    <a:pt x="455756" y="532904"/>
                    <a:pt x="388995" y="532904"/>
                  </a:cubicBezTo>
                  <a:lnTo>
                    <a:pt x="121141" y="532904"/>
                  </a:lnTo>
                  <a:cubicBezTo>
                    <a:pt x="54332" y="532904"/>
                    <a:pt x="0" y="478571"/>
                    <a:pt x="0" y="411761"/>
                  </a:cubicBezTo>
                  <a:lnTo>
                    <a:pt x="0" y="121143"/>
                  </a:lnTo>
                  <a:cubicBezTo>
                    <a:pt x="0" y="54333"/>
                    <a:pt x="54332" y="0"/>
                    <a:pt x="1211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sp>
        <p:nvSpPr>
          <p:cNvPr id="30" name="矩形 29"/>
          <p:cNvSpPr/>
          <p:nvPr/>
        </p:nvSpPr>
        <p:spPr>
          <a:xfrm>
            <a:off x="946150" y="2362211"/>
            <a:ext cx="10299700" cy="1322070"/>
          </a:xfrm>
          <a:prstGeom prst="rect">
            <a:avLst/>
          </a:prstGeom>
        </p:spPr>
        <p:txBody>
          <a:bodyPr wrap="square">
            <a:spAutoFit/>
          </a:bodyPr>
          <a:lstStyle/>
          <a:p>
            <a:pPr algn="ctr"/>
            <a:r>
              <a:rPr lang="en-US" altLang="zh-CN" sz="8000" dirty="0">
                <a:solidFill>
                  <a:srgbClr val="526AAB"/>
                </a:solidFill>
                <a:latin typeface="+mj-ea"/>
                <a:ea typeface="+mj-ea"/>
                <a:cs typeface="Roboto Black" panose="02000000000000000000" charset="0"/>
              </a:rPr>
              <a:t>Research Topic</a:t>
            </a:r>
            <a:endParaRPr lang="en-US" altLang="zh-CN" sz="8000" dirty="0">
              <a:solidFill>
                <a:srgbClr val="526AAB"/>
              </a:solidFill>
              <a:latin typeface="+mj-ea"/>
              <a:ea typeface="+mj-ea"/>
              <a:cs typeface="Roboto Black" panose="02000000000000000000" charset="0"/>
            </a:endParaRPr>
          </a:p>
        </p:txBody>
      </p:sp>
      <p:grpSp>
        <p:nvGrpSpPr>
          <p:cNvPr id="31" name="组合 30"/>
          <p:cNvGrpSpPr/>
          <p:nvPr/>
        </p:nvGrpSpPr>
        <p:grpSpPr>
          <a:xfrm>
            <a:off x="2132274" y="3681845"/>
            <a:ext cx="7927453" cy="398780"/>
            <a:chOff x="2024639" y="3244334"/>
            <a:chExt cx="7927453" cy="398780"/>
          </a:xfrm>
        </p:grpSpPr>
        <p:sp>
          <p:nvSpPr>
            <p:cNvPr id="32" name="矩形 31"/>
            <p:cNvSpPr/>
            <p:nvPr/>
          </p:nvSpPr>
          <p:spPr>
            <a:xfrm>
              <a:off x="2443423" y="3244334"/>
              <a:ext cx="7089884" cy="398780"/>
            </a:xfrm>
            <a:prstGeom prst="rect">
              <a:avLst/>
            </a:prstGeom>
          </p:spPr>
          <p:txBody>
            <a:bodyPr wrap="square">
              <a:spAutoFit/>
            </a:bodyPr>
            <a:lstStyle/>
            <a:p>
              <a:pPr algn="ctr"/>
              <a:r>
                <a:rPr lang="zh-CN" altLang="en-US" sz="2000" dirty="0">
                  <a:solidFill>
                    <a:srgbClr val="526AAB"/>
                  </a:solidFill>
                  <a:latin typeface="+mn-ea"/>
                  <a:cs typeface="Roboto Black" panose="02000000000000000000" charset="0"/>
                </a:rPr>
                <a:t> Introduction to Psoriatic Arthritis (PsA)</a:t>
              </a:r>
              <a:endParaRPr lang="zh-CN" altLang="en-US" sz="2000" dirty="0">
                <a:solidFill>
                  <a:srgbClr val="526AAB"/>
                </a:solidFill>
                <a:latin typeface="+mn-ea"/>
                <a:cs typeface="Roboto Black" panose="02000000000000000000" charset="0"/>
              </a:endParaRPr>
            </a:p>
          </p:txBody>
        </p:sp>
        <p:pic>
          <p:nvPicPr>
            <p:cNvPr id="33" name="图形 32"/>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024639" y="3308569"/>
              <a:ext cx="710443" cy="271640"/>
            </a:xfrm>
            <a:prstGeom prst="rect">
              <a:avLst/>
            </a:prstGeom>
          </p:spPr>
        </p:pic>
        <p:pic>
          <p:nvPicPr>
            <p:cNvPr id="34" name="图形 33"/>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flipH="1">
              <a:off x="9241649" y="3308569"/>
              <a:ext cx="710443" cy="271640"/>
            </a:xfrm>
            <a:prstGeom prst="rect">
              <a:avLst/>
            </a:prstGeom>
          </p:spPr>
        </p:pic>
      </p:grpSp>
      <p:sp>
        <p:nvSpPr>
          <p:cNvPr id="35" name="矩形 34"/>
          <p:cNvSpPr/>
          <p:nvPr/>
        </p:nvSpPr>
        <p:spPr>
          <a:xfrm>
            <a:off x="946150" y="1002278"/>
            <a:ext cx="10299700" cy="1446550"/>
          </a:xfrm>
          <a:prstGeom prst="rect">
            <a:avLst/>
          </a:prstGeom>
        </p:spPr>
        <p:txBody>
          <a:bodyPr wrap="square">
            <a:spAutoFit/>
          </a:bodyPr>
          <a:lstStyle/>
          <a:p>
            <a:pPr algn="ctr"/>
            <a:r>
              <a:rPr lang="en-US" altLang="zh-CN" sz="8800" dirty="0">
                <a:solidFill>
                  <a:srgbClr val="F79976"/>
                </a:solidFill>
                <a:latin typeface="+mj-ea"/>
                <a:ea typeface="+mj-ea"/>
                <a:cs typeface="Roboto Black" panose="02000000000000000000" charset="0"/>
              </a:rPr>
              <a:t>Part 01</a:t>
            </a:r>
            <a:endParaRPr lang="zh-CN" altLang="en-US" sz="8800" dirty="0">
              <a:solidFill>
                <a:srgbClr val="F79976"/>
              </a:solidFill>
              <a:latin typeface="+mj-ea"/>
              <a:ea typeface="+mj-ea"/>
              <a:cs typeface="Roboto Black" panose="02000000000000000000" charset="0"/>
            </a:endParaRPr>
          </a:p>
        </p:txBody>
      </p:sp>
      <p:sp>
        <p:nvSpPr>
          <p:cNvPr id="36" name="TextBox 45"/>
          <p:cNvSpPr txBox="1"/>
          <p:nvPr/>
        </p:nvSpPr>
        <p:spPr>
          <a:xfrm>
            <a:off x="2857826" y="4429267"/>
            <a:ext cx="6476348" cy="573875"/>
          </a:xfrm>
          <a:prstGeom prst="rect">
            <a:avLst/>
          </a:prstGeom>
          <a:noFill/>
        </p:spPr>
        <p:txBody>
          <a:bodyPr wrap="square" rtlCol="0">
            <a:spAutoFit/>
          </a:bodyPr>
          <a:lstStyle/>
          <a:p>
            <a:pPr algn="ctr">
              <a:lnSpc>
                <a:spcPct val="150000"/>
              </a:lnSpc>
            </a:pPr>
            <a:r>
              <a:rPr lang="en-US" altLang="zh-CN" sz="1100" dirty="0">
                <a:solidFill>
                  <a:schemeClr val="tx1">
                    <a:lumMod val="75000"/>
                    <a:lumOff val="25000"/>
                  </a:schemeClr>
                </a:solidFill>
                <a:cs typeface="Manrope SemiBold" charset="0"/>
              </a:rPr>
              <a:t>Presentation are communication tools that can be used as </a:t>
            </a:r>
            <a:r>
              <a:rPr lang="en-US" altLang="zh-CN" sz="1100" dirty="0" err="1">
                <a:solidFill>
                  <a:schemeClr val="tx1">
                    <a:lumMod val="75000"/>
                    <a:lumOff val="25000"/>
                  </a:schemeClr>
                </a:solidFill>
                <a:cs typeface="Manrope SemiBold" charset="0"/>
              </a:rPr>
              <a:t>demontrations</a:t>
            </a:r>
            <a:r>
              <a:rPr lang="en-US" altLang="zh-CN" sz="1100" dirty="0">
                <a:solidFill>
                  <a:schemeClr val="tx1">
                    <a:lumMod val="75000"/>
                    <a:lumOff val="25000"/>
                  </a:schemeClr>
                </a:solidFill>
                <a:cs typeface="Manrope SemiBold" charset="0"/>
              </a:rPr>
              <a:t>, lectures, reports, and more. it is mostly presented before an audience. </a:t>
            </a:r>
            <a:endParaRPr lang="en-US" sz="1100" dirty="0">
              <a:solidFill>
                <a:schemeClr val="tx1">
                  <a:lumMod val="75000"/>
                  <a:lumOff val="25000"/>
                </a:schemeClr>
              </a:solidFill>
              <a:cs typeface="Manrope SemiBold" charset="0"/>
            </a:endParaRPr>
          </a:p>
        </p:txBody>
      </p:sp>
    </p:spTree>
    <p:custDataLst>
      <p:tags r:id="rId9"/>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946150" y="190511"/>
            <a:ext cx="10299700" cy="707886"/>
          </a:xfrm>
          <a:prstGeom prst="rect">
            <a:avLst/>
          </a:prstGeom>
        </p:spPr>
        <p:txBody>
          <a:bodyPr wrap="square">
            <a:spAutoFit/>
          </a:bodyPr>
          <a:lstStyle/>
          <a:p>
            <a:pPr algn="ctr"/>
            <a:r>
              <a:rPr lang="en-US" altLang="zh-CN" sz="4000" dirty="0">
                <a:solidFill>
                  <a:srgbClr val="526AAB"/>
                </a:solidFill>
                <a:latin typeface="+mj-ea"/>
                <a:ea typeface="+mj-ea"/>
                <a:cs typeface="Roboto Black" panose="02000000000000000000" charset="0"/>
              </a:rPr>
              <a:t>Research Topic</a:t>
            </a:r>
            <a:endParaRPr lang="zh-CN" altLang="en-US" sz="4000" dirty="0">
              <a:solidFill>
                <a:srgbClr val="526AAB"/>
              </a:solidFill>
              <a:latin typeface="+mj-ea"/>
              <a:ea typeface="+mj-ea"/>
              <a:cs typeface="Roboto Black" panose="02000000000000000000" charset="0"/>
            </a:endParaRPr>
          </a:p>
        </p:txBody>
      </p:sp>
      <p:sp>
        <p:nvSpPr>
          <p:cNvPr id="47" name="矩形 46"/>
          <p:cNvSpPr/>
          <p:nvPr/>
        </p:nvSpPr>
        <p:spPr>
          <a:xfrm>
            <a:off x="2551058" y="738603"/>
            <a:ext cx="7089884" cy="275590"/>
          </a:xfrm>
          <a:prstGeom prst="rect">
            <a:avLst/>
          </a:prstGeom>
        </p:spPr>
        <p:txBody>
          <a:bodyPr wrap="square">
            <a:spAutoFit/>
          </a:bodyPr>
          <a:lstStyle/>
          <a:p>
            <a:pPr algn="ctr"/>
            <a:r>
              <a:rPr lang="zh-CN" altLang="en-US" sz="1200" dirty="0">
                <a:solidFill>
                  <a:srgbClr val="526AAB"/>
                </a:solidFill>
                <a:latin typeface="+mn-ea"/>
                <a:cs typeface="Roboto Black" panose="02000000000000000000" charset="0"/>
              </a:rPr>
              <a:t> Introduction to Psoriatic Arthritis (PsA)</a:t>
            </a:r>
            <a:endParaRPr lang="zh-CN" altLang="en-US" sz="1200" dirty="0">
              <a:solidFill>
                <a:srgbClr val="526AAB"/>
              </a:solidFill>
              <a:latin typeface="+mn-ea"/>
              <a:cs typeface="Roboto Black" panose="02000000000000000000" charset="0"/>
            </a:endParaRPr>
          </a:p>
        </p:txBody>
      </p:sp>
      <p:sp>
        <p:nvSpPr>
          <p:cNvPr id="91" name="流程图: 接点 90"/>
          <p:cNvSpPr/>
          <p:nvPr/>
        </p:nvSpPr>
        <p:spPr>
          <a:xfrm>
            <a:off x="5290578" y="2146663"/>
            <a:ext cx="1585660" cy="1585660"/>
          </a:xfrm>
          <a:prstGeom prst="flowChartConnector">
            <a:avLst/>
          </a:prstGeom>
          <a:blipFill rotWithShape="1">
            <a:blip r:embed="rId1"/>
            <a:stretch>
              <a:fillRect l="-25222" r="-24822"/>
            </a:stretch>
          </a:blipFill>
          <a:ln>
            <a:noFill/>
          </a:ln>
          <a:effectLst>
            <a:outerShdw blurRad="190500" sx="102000" sy="102000" algn="ct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92" name="流程图: 接点 91"/>
          <p:cNvSpPr/>
          <p:nvPr/>
        </p:nvSpPr>
        <p:spPr>
          <a:xfrm>
            <a:off x="4475915" y="3572253"/>
            <a:ext cx="1585660" cy="1585660"/>
          </a:xfrm>
          <a:prstGeom prst="flowChartConnector">
            <a:avLst/>
          </a:prstGeom>
          <a:blipFill rotWithShape="1">
            <a:blip r:embed="rId2"/>
            <a:stretch>
              <a:fillRect l="-25089" r="-24691"/>
            </a:stretch>
          </a:blipFill>
          <a:ln>
            <a:noFill/>
          </a:ln>
          <a:effectLst>
            <a:outerShdw blurRad="190500" sx="102000" sy="102000" algn="ct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93" name="流程图: 接点 92"/>
          <p:cNvSpPr/>
          <p:nvPr/>
        </p:nvSpPr>
        <p:spPr>
          <a:xfrm>
            <a:off x="6105241" y="3572253"/>
            <a:ext cx="1585660" cy="1585660"/>
          </a:xfrm>
          <a:prstGeom prst="flowChartConnector">
            <a:avLst/>
          </a:prstGeom>
          <a:blipFill rotWithShape="1">
            <a:blip r:embed="rId3"/>
            <a:stretch>
              <a:fillRect l="-24956" r="-24560"/>
            </a:stretch>
          </a:blipFill>
          <a:ln>
            <a:noFill/>
          </a:ln>
          <a:effectLst>
            <a:outerShdw blurRad="190500" sx="102000" sy="102000" algn="ct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94" name="对话气泡: 圆角矩形 93"/>
          <p:cNvSpPr/>
          <p:nvPr/>
        </p:nvSpPr>
        <p:spPr>
          <a:xfrm>
            <a:off x="7613815" y="1104582"/>
            <a:ext cx="3152044" cy="1466372"/>
          </a:xfrm>
          <a:prstGeom prst="wedgeRoundRectCallout">
            <a:avLst>
              <a:gd name="adj1" fmla="val -65698"/>
              <a:gd name="adj2" fmla="val 46503"/>
              <a:gd name="adj3" fmla="val 16667"/>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95" name="对话气泡: 圆角矩形 94"/>
          <p:cNvSpPr/>
          <p:nvPr/>
        </p:nvSpPr>
        <p:spPr>
          <a:xfrm>
            <a:off x="7934960" y="2830195"/>
            <a:ext cx="3146425" cy="3289300"/>
          </a:xfrm>
          <a:prstGeom prst="wedgeRoundRectCallout">
            <a:avLst>
              <a:gd name="adj1" fmla="val -58779"/>
              <a:gd name="adj2" fmla="val -10289"/>
              <a:gd name="adj3" fmla="val 16667"/>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96" name="对话气泡: 圆角矩形 95"/>
          <p:cNvSpPr/>
          <p:nvPr/>
        </p:nvSpPr>
        <p:spPr>
          <a:xfrm flipH="1">
            <a:off x="945515" y="2917190"/>
            <a:ext cx="3286760" cy="1772285"/>
          </a:xfrm>
          <a:prstGeom prst="wedgeRoundRectCallout">
            <a:avLst>
              <a:gd name="adj1" fmla="val -59659"/>
              <a:gd name="adj2" fmla="val 17387"/>
              <a:gd name="adj3" fmla="val 16667"/>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103" name="文本框 67"/>
          <p:cNvSpPr txBox="1"/>
          <p:nvPr/>
        </p:nvSpPr>
        <p:spPr>
          <a:xfrm>
            <a:off x="807720" y="1015365"/>
            <a:ext cx="306451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ln w="0">
                  <a:noFill/>
                </a:ln>
                <a:solidFill>
                  <a:schemeClr val="accent1"/>
                </a:solidFill>
                <a:latin typeface="+mj-ea"/>
                <a:ea typeface="+mj-ea"/>
                <a:cs typeface="Manrope SemiBold" charset="0"/>
              </a:rPr>
              <a:t>Psoriatic Arthritis (PsA)</a:t>
            </a:r>
            <a:endParaRPr lang="en-US" altLang="zh-CN" dirty="0">
              <a:ln w="0">
                <a:noFill/>
              </a:ln>
              <a:solidFill>
                <a:schemeClr val="accent1"/>
              </a:solidFill>
              <a:latin typeface="+mj-ea"/>
              <a:ea typeface="+mj-ea"/>
              <a:cs typeface="Manrope SemiBold" charset="0"/>
            </a:endParaRPr>
          </a:p>
        </p:txBody>
      </p:sp>
      <p:sp>
        <p:nvSpPr>
          <p:cNvPr id="104" name="文本框 68"/>
          <p:cNvSpPr txBox="1"/>
          <p:nvPr/>
        </p:nvSpPr>
        <p:spPr>
          <a:xfrm>
            <a:off x="807785" y="1635557"/>
            <a:ext cx="3065361" cy="645160"/>
          </a:xfrm>
          <a:prstGeom prst="rect">
            <a:avLst/>
          </a:prstGeom>
          <a:noFill/>
        </p:spPr>
        <p:txBody>
          <a:bodyPr wrap="square" rtlCol="0">
            <a:spAutoFit/>
          </a:bodyPr>
          <a:lstStyle>
            <a:defPPr>
              <a:defRPr lang="zh-CN"/>
            </a:defPPr>
            <a:lvl1pPr>
              <a:lnSpc>
                <a:spcPct val="150000"/>
              </a:lnSpc>
              <a:defRPr sz="1400">
                <a:solidFill>
                  <a:schemeClr val="tx1">
                    <a:lumMod val="75000"/>
                    <a:lumOff val="25000"/>
                  </a:schemeClr>
                </a:solidFill>
                <a:latin typeface="阿里巴巴普惠体 M" panose="00020600040101010101" pitchFamily="18" charset="-122"/>
                <a:ea typeface="阿里巴巴普惠体 M" panose="00020600040101010101" pitchFamily="18" charset="-122"/>
                <a:cs typeface="阿里巴巴普惠体 M" panose="00020600040101010101" pitchFamily="18" charset="-122"/>
              </a:defRPr>
            </a:lvl1pPr>
          </a:lstStyle>
          <a:p>
            <a:r>
              <a:rPr lang="en-US" altLang="zh-CN" sz="1200" dirty="0">
                <a:latin typeface="+mn-ea"/>
                <a:ea typeface="+mn-ea"/>
                <a:cs typeface="Manrope SemiBold" charset="0"/>
              </a:rPr>
              <a:t>The chosen disease for the analysis is "Psoriatic Arthritis"</a:t>
            </a:r>
            <a:endParaRPr lang="en-US" altLang="zh-CN" sz="1200" dirty="0">
              <a:latin typeface="+mn-ea"/>
              <a:ea typeface="+mn-ea"/>
              <a:cs typeface="Manrope SemiBold" charset="0"/>
            </a:endParaRPr>
          </a:p>
        </p:txBody>
      </p:sp>
      <p:cxnSp>
        <p:nvCxnSpPr>
          <p:cNvPr id="105" name="直接连接符 104"/>
          <p:cNvCxnSpPr/>
          <p:nvPr/>
        </p:nvCxnSpPr>
        <p:spPr>
          <a:xfrm>
            <a:off x="1039896" y="1571490"/>
            <a:ext cx="261903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913243" y="1571760"/>
            <a:ext cx="254042"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sp>
        <p:nvSpPr>
          <p:cNvPr id="107" name="文本框 44"/>
          <p:cNvSpPr txBox="1"/>
          <p:nvPr/>
        </p:nvSpPr>
        <p:spPr>
          <a:xfrm>
            <a:off x="7934839" y="1358935"/>
            <a:ext cx="2970084" cy="9220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200" dirty="0">
                <a:solidFill>
                  <a:schemeClr val="bg1"/>
                </a:solidFill>
                <a:latin typeface="+mn-ea"/>
                <a:cs typeface="Manrope SemiBold" charset="0"/>
              </a:rPr>
              <a:t>It causes joint pain, stiffness, and swelling, leading to disability if untreated.</a:t>
            </a:r>
            <a:endParaRPr lang="en-US" altLang="zh-CN" sz="1200" dirty="0">
              <a:solidFill>
                <a:schemeClr val="bg1"/>
              </a:solidFill>
              <a:latin typeface="+mn-ea"/>
              <a:cs typeface="Manrope SemiBold" charset="0"/>
            </a:endParaRPr>
          </a:p>
        </p:txBody>
      </p:sp>
      <p:sp>
        <p:nvSpPr>
          <p:cNvPr id="108" name="文本框 45"/>
          <p:cNvSpPr txBox="1"/>
          <p:nvPr/>
        </p:nvSpPr>
        <p:spPr>
          <a:xfrm>
            <a:off x="8140700" y="3044825"/>
            <a:ext cx="2762250" cy="286004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200" b="1" dirty="0">
                <a:solidFill>
                  <a:schemeClr val="bg1"/>
                </a:solidFill>
                <a:latin typeface="+mn-ea"/>
                <a:cs typeface="Manrope SemiBold" charset="0"/>
              </a:rPr>
              <a:t>It presents significant challenges in treatment due to its complex pathophysiology and heterogeneity among patients. Traditional approaches to drug discovery often fall short in addressing the underlying molecular mechanisms driving the disease, leading to suboptimal treatment outcomes.</a:t>
            </a:r>
            <a:endParaRPr lang="en-US" altLang="zh-CN" sz="1200" b="1" dirty="0">
              <a:solidFill>
                <a:schemeClr val="bg1"/>
              </a:solidFill>
              <a:latin typeface="+mn-ea"/>
              <a:cs typeface="Manrope SemiBold" charset="0"/>
            </a:endParaRPr>
          </a:p>
        </p:txBody>
      </p:sp>
      <p:sp>
        <p:nvSpPr>
          <p:cNvPr id="109" name="文本框 47"/>
          <p:cNvSpPr txBox="1"/>
          <p:nvPr/>
        </p:nvSpPr>
        <p:spPr>
          <a:xfrm>
            <a:off x="1232221" y="3126126"/>
            <a:ext cx="2712455" cy="124523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400" u="sng" dirty="0">
                <a:solidFill>
                  <a:schemeClr val="bg1"/>
                </a:solidFill>
                <a:latin typeface="+mn-ea"/>
                <a:cs typeface="Manrope SemiBold" charset="0"/>
              </a:rPr>
              <a:t>Problem Justification:</a:t>
            </a:r>
            <a:endParaRPr lang="en-US" altLang="zh-CN" sz="1400" u="sng" dirty="0">
              <a:solidFill>
                <a:schemeClr val="bg1"/>
              </a:solidFill>
              <a:latin typeface="+mn-ea"/>
              <a:cs typeface="Manrope SemiBold" charset="0"/>
            </a:endParaRPr>
          </a:p>
          <a:p>
            <a:pPr>
              <a:lnSpc>
                <a:spcPct val="150000"/>
              </a:lnSpc>
            </a:pPr>
            <a:r>
              <a:rPr lang="en-US" altLang="zh-CN" sz="1200" dirty="0">
                <a:solidFill>
                  <a:schemeClr val="bg1"/>
                </a:solidFill>
                <a:latin typeface="+mn-ea"/>
                <a:cs typeface="Manrope SemiBold" charset="0"/>
              </a:rPr>
              <a:t>PsA is a chronic autoimmune disease affecting 30% of </a:t>
            </a:r>
            <a:r>
              <a:rPr lang="en-US" altLang="zh-CN" sz="1200" i="1" dirty="0">
                <a:solidFill>
                  <a:schemeClr val="bg1"/>
                </a:solidFill>
                <a:latin typeface="+mn-ea"/>
                <a:cs typeface="Manrope SemiBold" charset="0"/>
              </a:rPr>
              <a:t>Psoriasis</a:t>
            </a:r>
            <a:r>
              <a:rPr lang="en-US" altLang="zh-CN" sz="1200" dirty="0">
                <a:solidFill>
                  <a:schemeClr val="bg1"/>
                </a:solidFill>
                <a:latin typeface="+mn-ea"/>
                <a:cs typeface="Manrope SemiBold" charset="0"/>
              </a:rPr>
              <a:t> patients.</a:t>
            </a:r>
            <a:endParaRPr lang="en-US" altLang="zh-CN" sz="1200" dirty="0">
              <a:solidFill>
                <a:schemeClr val="bg1"/>
              </a:solidFill>
              <a:latin typeface="+mn-ea"/>
              <a:cs typeface="Manrope SemiBold" charset="0"/>
            </a:endParaRPr>
          </a:p>
        </p:txBody>
      </p:sp>
    </p:spTree>
    <p:custDataLst>
      <p:tags r:id="rId4"/>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946150" y="190511"/>
            <a:ext cx="10299700" cy="706755"/>
          </a:xfrm>
          <a:prstGeom prst="rect">
            <a:avLst/>
          </a:prstGeom>
        </p:spPr>
        <p:txBody>
          <a:bodyPr wrap="square">
            <a:spAutoFit/>
          </a:bodyPr>
          <a:lstStyle/>
          <a:p>
            <a:pPr algn="ctr"/>
            <a:r>
              <a:rPr lang="en-US" altLang="zh-CN" sz="4000" dirty="0">
                <a:solidFill>
                  <a:srgbClr val="526AAB"/>
                </a:solidFill>
                <a:latin typeface="+mj-ea"/>
                <a:ea typeface="+mj-ea"/>
                <a:cs typeface="Roboto Black" panose="02000000000000000000" charset="0"/>
              </a:rPr>
              <a:t>Research Objectives</a:t>
            </a:r>
            <a:endParaRPr lang="zh-CN" altLang="en-US" sz="4000" dirty="0">
              <a:solidFill>
                <a:srgbClr val="526AAB"/>
              </a:solidFill>
              <a:latin typeface="+mj-ea"/>
              <a:ea typeface="+mj-ea"/>
              <a:cs typeface="Roboto Black" panose="02000000000000000000" charset="0"/>
            </a:endParaRPr>
          </a:p>
        </p:txBody>
      </p:sp>
      <p:sp>
        <p:nvSpPr>
          <p:cNvPr id="47" name="矩形 46"/>
          <p:cNvSpPr/>
          <p:nvPr/>
        </p:nvSpPr>
        <p:spPr>
          <a:xfrm>
            <a:off x="2551058" y="738603"/>
            <a:ext cx="7089884" cy="275590"/>
          </a:xfrm>
          <a:prstGeom prst="rect">
            <a:avLst/>
          </a:prstGeom>
        </p:spPr>
        <p:txBody>
          <a:bodyPr wrap="square">
            <a:spAutoFit/>
          </a:bodyPr>
          <a:lstStyle/>
          <a:p>
            <a:pPr algn="ctr"/>
            <a:r>
              <a:rPr lang="en-US" sz="1200" dirty="0">
                <a:solidFill>
                  <a:srgbClr val="526AAB"/>
                </a:solidFill>
                <a:latin typeface="+mn-ea"/>
                <a:cs typeface="Roboto Black" panose="02000000000000000000" charset="0"/>
              </a:rPr>
              <a:t>Chossen Approach</a:t>
            </a:r>
            <a:endParaRPr lang="en-US" sz="1200" dirty="0">
              <a:solidFill>
                <a:srgbClr val="526AAB"/>
              </a:solidFill>
              <a:latin typeface="+mn-ea"/>
              <a:cs typeface="Roboto Black" panose="02000000000000000000" charset="0"/>
            </a:endParaRPr>
          </a:p>
        </p:txBody>
      </p:sp>
      <p:sp>
        <p:nvSpPr>
          <p:cNvPr id="4" name="流程图: 接点 3"/>
          <p:cNvSpPr/>
          <p:nvPr/>
        </p:nvSpPr>
        <p:spPr>
          <a:xfrm>
            <a:off x="3964239" y="1807344"/>
            <a:ext cx="4233650" cy="4233649"/>
          </a:xfrm>
          <a:prstGeom prst="flowChartConnector">
            <a:avLst/>
          </a:prstGeom>
          <a:blipFill rotWithShape="1">
            <a:blip r:embed="rId1"/>
            <a:stretch>
              <a:fillRect l="-25097" r="-2494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cs typeface="Roboto Black" panose="02000000000000000000" charset="0"/>
            </a:endParaRPr>
          </a:p>
        </p:txBody>
      </p:sp>
      <p:sp>
        <p:nvSpPr>
          <p:cNvPr id="5" name="流程图: 接点 4"/>
          <p:cNvSpPr/>
          <p:nvPr/>
        </p:nvSpPr>
        <p:spPr>
          <a:xfrm>
            <a:off x="3599027" y="1442132"/>
            <a:ext cx="4964074" cy="4964074"/>
          </a:xfrm>
          <a:prstGeom prst="flowChartConnector">
            <a:avLst/>
          </a:prstGeom>
          <a:noFill/>
          <a:ln w="635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6" name="矩形: 圆角 5"/>
          <p:cNvSpPr/>
          <p:nvPr/>
        </p:nvSpPr>
        <p:spPr>
          <a:xfrm>
            <a:off x="993140" y="1271905"/>
            <a:ext cx="4342765" cy="292290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solidFill>
                <a:schemeClr val="bg1"/>
              </a:solidFill>
              <a:cs typeface="Roboto Black" panose="02000000000000000000" charset="0"/>
            </a:endParaRPr>
          </a:p>
        </p:txBody>
      </p:sp>
      <p:sp>
        <p:nvSpPr>
          <p:cNvPr id="7" name="流程图: 接点 6"/>
          <p:cNvSpPr/>
          <p:nvPr/>
        </p:nvSpPr>
        <p:spPr>
          <a:xfrm>
            <a:off x="4432935" y="3072130"/>
            <a:ext cx="2083435" cy="2023745"/>
          </a:xfrm>
          <a:prstGeom prst="flowChartConnector">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solidFill>
                <a:schemeClr val="bg1"/>
              </a:solidFill>
              <a:cs typeface="Roboto Black" panose="02000000000000000000" charset="0"/>
            </a:endParaRPr>
          </a:p>
        </p:txBody>
      </p:sp>
      <p:sp>
        <p:nvSpPr>
          <p:cNvPr id="8" name="文本框 92"/>
          <p:cNvSpPr txBox="1"/>
          <p:nvPr/>
        </p:nvSpPr>
        <p:spPr>
          <a:xfrm>
            <a:off x="1266825" y="1670050"/>
            <a:ext cx="3406140" cy="201612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200" dirty="0">
                <a:solidFill>
                  <a:schemeClr val="bg1"/>
                </a:solidFill>
                <a:latin typeface="+mn-ea"/>
                <a:cs typeface="Roboto Black" panose="02000000000000000000" charset="0"/>
              </a:rPr>
              <a:t>To </a:t>
            </a:r>
            <a:r>
              <a:rPr lang="en-US" altLang="zh-CN" sz="1200" b="1" dirty="0">
                <a:solidFill>
                  <a:schemeClr val="bg1"/>
                </a:solidFill>
                <a:latin typeface="+mn-ea"/>
                <a:cs typeface="Roboto Black" panose="02000000000000000000" charset="0"/>
              </a:rPr>
              <a:t>address </a:t>
            </a:r>
            <a:r>
              <a:rPr lang="en-US" altLang="zh-CN" sz="1200" dirty="0">
                <a:solidFill>
                  <a:schemeClr val="bg1"/>
                </a:solidFill>
                <a:latin typeface="+mn-ea"/>
                <a:cs typeface="Roboto Black" panose="02000000000000000000" charset="0"/>
              </a:rPr>
              <a:t>these challenges, we used publicly available gene expression data from the NCBI Gene Expression Omnibus (GEO) database. By analyzing gene expression profiles from PsA patients and normal controls, we aimed to identify potential drug targets and biomarkers for personalized treatment strategies.</a:t>
            </a:r>
            <a:endParaRPr lang="en-US" altLang="zh-CN" sz="1200" dirty="0">
              <a:solidFill>
                <a:schemeClr val="bg1"/>
              </a:solidFill>
              <a:latin typeface="+mn-ea"/>
              <a:cs typeface="Roboto Black" panose="02000000000000000000" charset="0"/>
            </a:endParaRPr>
          </a:p>
        </p:txBody>
      </p:sp>
      <p:sp>
        <p:nvSpPr>
          <p:cNvPr id="9" name="矩形 8"/>
          <p:cNvSpPr/>
          <p:nvPr/>
        </p:nvSpPr>
        <p:spPr>
          <a:xfrm>
            <a:off x="1359535" y="1376045"/>
            <a:ext cx="2711450" cy="369570"/>
          </a:xfrm>
          <a:prstGeom prst="rect">
            <a:avLst/>
          </a:prstGeom>
        </p:spPr>
        <p:txBody>
          <a:bodyPr vert="horz" wrap="square" lIns="90000" tIns="46800" rIns="90000" bIns="4680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spcBef>
                <a:spcPts val="0"/>
              </a:spcBef>
              <a:spcAft>
                <a:spcPts val="1000"/>
              </a:spcAft>
              <a:buClrTx/>
              <a:buSzTx/>
              <a:buFont typeface="Roboto Black" panose="02000000000000000000" charset="0"/>
            </a:pPr>
            <a:r>
              <a:rPr lang="en-US" altLang="zh-CN" spc="150" dirty="0">
                <a:solidFill>
                  <a:schemeClr val="bg1"/>
                </a:solidFill>
                <a:uFillTx/>
                <a:latin typeface="Roboto Black" panose="02000000000000000000" charset="0"/>
                <a:ea typeface="Roboto Black" panose="02000000000000000000" charset="0"/>
                <a:cs typeface="Manrope SemiBold" charset="0"/>
                <a:sym typeface="+mn-ea"/>
              </a:rPr>
              <a:t>Chosen Approach</a:t>
            </a:r>
            <a:endParaRPr lang="en-US" altLang="zh-CN" spc="150" dirty="0">
              <a:solidFill>
                <a:schemeClr val="bg1"/>
              </a:solidFill>
              <a:uFillTx/>
              <a:latin typeface="Roboto Black" panose="02000000000000000000" charset="0"/>
              <a:ea typeface="Roboto Black" panose="02000000000000000000" charset="0"/>
              <a:cs typeface="Manrope SemiBold" charset="0"/>
              <a:sym typeface="+mn-ea"/>
            </a:endParaRPr>
          </a:p>
        </p:txBody>
      </p:sp>
      <p:sp>
        <p:nvSpPr>
          <p:cNvPr id="10" name="矩形: 圆角 9"/>
          <p:cNvSpPr/>
          <p:nvPr/>
        </p:nvSpPr>
        <p:spPr>
          <a:xfrm>
            <a:off x="7284720" y="2057400"/>
            <a:ext cx="4481830" cy="293497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solidFill>
                <a:schemeClr val="bg1"/>
              </a:solidFill>
              <a:cs typeface="Roboto Black" panose="02000000000000000000" charset="0"/>
            </a:endParaRPr>
          </a:p>
        </p:txBody>
      </p:sp>
      <p:sp>
        <p:nvSpPr>
          <p:cNvPr id="11" name="流程图: 接点 10"/>
          <p:cNvSpPr/>
          <p:nvPr/>
        </p:nvSpPr>
        <p:spPr>
          <a:xfrm>
            <a:off x="7455018" y="2267584"/>
            <a:ext cx="679562" cy="679561"/>
          </a:xfrm>
          <a:prstGeom prst="flowChartConnector">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solidFill>
                <a:schemeClr val="bg1"/>
              </a:solidFill>
              <a:cs typeface="Roboto Black" panose="02000000000000000000" charset="0"/>
            </a:endParaRPr>
          </a:p>
        </p:txBody>
      </p:sp>
      <p:sp>
        <p:nvSpPr>
          <p:cNvPr id="12" name="文本框 120"/>
          <p:cNvSpPr txBox="1"/>
          <p:nvPr/>
        </p:nvSpPr>
        <p:spPr>
          <a:xfrm>
            <a:off x="7586345" y="2947035"/>
            <a:ext cx="3989705" cy="160782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8600" indent="-228600">
              <a:lnSpc>
                <a:spcPct val="150000"/>
              </a:lnSpc>
              <a:buAutoNum type="arabicPeriod"/>
            </a:pPr>
            <a:r>
              <a:rPr lang="en-US" altLang="zh-CN" sz="1200" dirty="0">
                <a:solidFill>
                  <a:schemeClr val="bg1"/>
                </a:solidFill>
                <a:latin typeface="+mn-ea"/>
                <a:cs typeface="Roboto Black" panose="02000000000000000000" charset="0"/>
              </a:rPr>
              <a:t>Access and analyze gene expression data from the NCBI GEO database.</a:t>
            </a:r>
            <a:endParaRPr lang="en-US" altLang="zh-CN" sz="1200" dirty="0">
              <a:solidFill>
                <a:schemeClr val="bg1"/>
              </a:solidFill>
              <a:latin typeface="+mn-ea"/>
              <a:cs typeface="Roboto Black" panose="02000000000000000000" charset="0"/>
            </a:endParaRPr>
          </a:p>
          <a:p>
            <a:pPr marL="228600" indent="-228600">
              <a:lnSpc>
                <a:spcPct val="150000"/>
              </a:lnSpc>
              <a:buAutoNum type="arabicPeriod"/>
            </a:pPr>
            <a:r>
              <a:rPr lang="en-US" altLang="zh-CN" sz="1200" dirty="0">
                <a:solidFill>
                  <a:schemeClr val="bg1"/>
                </a:solidFill>
                <a:latin typeface="+mn-ea"/>
                <a:cs typeface="Roboto Black" panose="02000000000000000000" charset="0"/>
              </a:rPr>
              <a:t>Identify differentially expressed genes (DEGs).</a:t>
            </a:r>
            <a:endParaRPr lang="en-US" altLang="zh-CN" sz="1200" dirty="0">
              <a:solidFill>
                <a:schemeClr val="bg1"/>
              </a:solidFill>
              <a:latin typeface="+mn-ea"/>
              <a:cs typeface="Roboto Black" panose="02000000000000000000" charset="0"/>
            </a:endParaRPr>
          </a:p>
          <a:p>
            <a:pPr marL="228600" indent="-228600">
              <a:lnSpc>
                <a:spcPct val="150000"/>
              </a:lnSpc>
              <a:buAutoNum type="arabicPeriod"/>
            </a:pPr>
            <a:r>
              <a:rPr lang="en-US" altLang="zh-CN" sz="1200" dirty="0">
                <a:solidFill>
                  <a:schemeClr val="bg1"/>
                </a:solidFill>
                <a:latin typeface="+mn-ea"/>
                <a:cs typeface="Roboto Black" panose="02000000000000000000" charset="0"/>
              </a:rPr>
              <a:t>Conduct pathway analysis and functional annotation.</a:t>
            </a:r>
            <a:endParaRPr lang="en-US" altLang="zh-CN" sz="1200" dirty="0">
              <a:solidFill>
                <a:schemeClr val="bg1"/>
              </a:solidFill>
              <a:latin typeface="+mn-ea"/>
              <a:cs typeface="Roboto Black" panose="02000000000000000000" charset="0"/>
            </a:endParaRPr>
          </a:p>
          <a:p>
            <a:pPr marL="228600" indent="-228600">
              <a:lnSpc>
                <a:spcPct val="150000"/>
              </a:lnSpc>
              <a:buAutoNum type="arabicPeriod"/>
            </a:pPr>
            <a:r>
              <a:rPr lang="en-US" altLang="zh-CN" sz="1200" dirty="0">
                <a:solidFill>
                  <a:schemeClr val="bg1"/>
                </a:solidFill>
                <a:latin typeface="+mn-ea"/>
                <a:cs typeface="Roboto Black" panose="02000000000000000000" charset="0"/>
              </a:rPr>
              <a:t>Identify potential drug targets.</a:t>
            </a:r>
            <a:endParaRPr lang="en-US" altLang="zh-CN" sz="1200" dirty="0">
              <a:solidFill>
                <a:schemeClr val="bg1"/>
              </a:solidFill>
              <a:latin typeface="+mn-ea"/>
              <a:cs typeface="Roboto Black" panose="02000000000000000000" charset="0"/>
            </a:endParaRPr>
          </a:p>
        </p:txBody>
      </p:sp>
      <p:sp>
        <p:nvSpPr>
          <p:cNvPr id="13" name="矩形 12"/>
          <p:cNvSpPr/>
          <p:nvPr/>
        </p:nvSpPr>
        <p:spPr>
          <a:xfrm>
            <a:off x="8321675" y="2161540"/>
            <a:ext cx="3255010" cy="571500"/>
          </a:xfrm>
          <a:prstGeom prst="rect">
            <a:avLst/>
          </a:prstGeom>
        </p:spPr>
        <p:txBody>
          <a:bodyPr vert="horz" wrap="square" lIns="90000" tIns="46800" rIns="90000" bIns="46800"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spcBef>
                <a:spcPts val="0"/>
              </a:spcBef>
              <a:spcAft>
                <a:spcPts val="1000"/>
              </a:spcAft>
              <a:buClrTx/>
              <a:buSzTx/>
              <a:buFont typeface="Roboto Black" panose="02000000000000000000" charset="0"/>
            </a:pPr>
            <a:r>
              <a:rPr lang="en-US" altLang="zh-CN" spc="150" dirty="0">
                <a:solidFill>
                  <a:schemeClr val="bg1"/>
                </a:solidFill>
                <a:uFillTx/>
                <a:latin typeface="Roboto Black" panose="02000000000000000000" charset="0"/>
                <a:ea typeface="Roboto Black" panose="02000000000000000000" charset="0"/>
                <a:cs typeface="Manrope SemiBold" charset="0"/>
                <a:sym typeface="+mn-ea"/>
              </a:rPr>
              <a:t>Breaking down this goal into steps:</a:t>
            </a:r>
            <a:endParaRPr lang="en-US" altLang="zh-CN" spc="150" dirty="0">
              <a:solidFill>
                <a:schemeClr val="bg1"/>
              </a:solidFill>
              <a:uFillTx/>
              <a:latin typeface="Roboto Black" panose="02000000000000000000" charset="0"/>
              <a:ea typeface="Roboto Black" panose="02000000000000000000" charset="0"/>
              <a:cs typeface="Manrope SemiBold" charset="0"/>
              <a:sym typeface="+mn-ea"/>
            </a:endParaRPr>
          </a:p>
        </p:txBody>
      </p:sp>
      <p:sp>
        <p:nvSpPr>
          <p:cNvPr id="14" name="矩形: 圆角 13"/>
          <p:cNvSpPr/>
          <p:nvPr/>
        </p:nvSpPr>
        <p:spPr>
          <a:xfrm>
            <a:off x="1163320" y="5201920"/>
            <a:ext cx="4173220" cy="109982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solidFill>
                <a:schemeClr val="bg1"/>
              </a:solidFill>
              <a:cs typeface="Roboto Black" panose="02000000000000000000" charset="0"/>
            </a:endParaRPr>
          </a:p>
        </p:txBody>
      </p:sp>
      <p:sp>
        <p:nvSpPr>
          <p:cNvPr id="15" name="流程图: 接点 14"/>
          <p:cNvSpPr/>
          <p:nvPr/>
        </p:nvSpPr>
        <p:spPr>
          <a:xfrm>
            <a:off x="1266970" y="5419794"/>
            <a:ext cx="679562" cy="679561"/>
          </a:xfrm>
          <a:prstGeom prst="flowChartConnector">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solidFill>
                <a:schemeClr val="bg1"/>
              </a:solidFill>
              <a:cs typeface="Roboto Black" panose="02000000000000000000" charset="0"/>
            </a:endParaRPr>
          </a:p>
        </p:txBody>
      </p:sp>
      <p:sp>
        <p:nvSpPr>
          <p:cNvPr id="16" name="文本框 134"/>
          <p:cNvSpPr txBox="1"/>
          <p:nvPr/>
        </p:nvSpPr>
        <p:spPr>
          <a:xfrm>
            <a:off x="2059305" y="5532120"/>
            <a:ext cx="3052445" cy="645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200" dirty="0">
                <a:solidFill>
                  <a:schemeClr val="bg1"/>
                </a:solidFill>
                <a:latin typeface="+mn-ea"/>
                <a:cs typeface="Roboto Black" panose="02000000000000000000" charset="0"/>
              </a:rPr>
              <a:t>Utilize gene expression data to identify gene targets in PsA.</a:t>
            </a:r>
            <a:endParaRPr lang="en-US" altLang="zh-CN" sz="1200" dirty="0">
              <a:solidFill>
                <a:schemeClr val="bg1"/>
              </a:solidFill>
              <a:latin typeface="+mn-ea"/>
              <a:cs typeface="Roboto Black" panose="02000000000000000000" charset="0"/>
            </a:endParaRPr>
          </a:p>
        </p:txBody>
      </p:sp>
      <p:sp>
        <p:nvSpPr>
          <p:cNvPr id="17" name="矩形 16"/>
          <p:cNvSpPr/>
          <p:nvPr/>
        </p:nvSpPr>
        <p:spPr>
          <a:xfrm>
            <a:off x="2059508" y="5258382"/>
            <a:ext cx="2011658" cy="369570"/>
          </a:xfrm>
          <a:prstGeom prst="rect">
            <a:avLst/>
          </a:prstGeom>
        </p:spPr>
        <p:txBody>
          <a:bodyPr vert="horz" wrap="square" lIns="90000" tIns="46800" rIns="90000" bIns="4680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spcBef>
                <a:spcPts val="0"/>
              </a:spcBef>
              <a:spcAft>
                <a:spcPts val="1000"/>
              </a:spcAft>
              <a:buClrTx/>
              <a:buSzTx/>
              <a:buFont typeface="Roboto Black" panose="02000000000000000000" charset="0"/>
            </a:pPr>
            <a:r>
              <a:rPr lang="en-US" altLang="zh-CN" spc="150" dirty="0">
                <a:solidFill>
                  <a:schemeClr val="bg1"/>
                </a:solidFill>
                <a:uFillTx/>
                <a:latin typeface="Roboto Black" panose="02000000000000000000" charset="0"/>
                <a:ea typeface="Roboto Black" panose="02000000000000000000" charset="0"/>
                <a:cs typeface="Manrope SemiBold" charset="0"/>
                <a:sym typeface="+mn-ea"/>
              </a:rPr>
              <a:t>Primary Goal:</a:t>
            </a:r>
            <a:endParaRPr lang="en-US" altLang="zh-CN" spc="150" dirty="0">
              <a:solidFill>
                <a:schemeClr val="bg1"/>
              </a:solidFill>
              <a:uFillTx/>
              <a:latin typeface="Roboto Black" panose="02000000000000000000" charset="0"/>
              <a:ea typeface="Roboto Black" panose="02000000000000000000" charset="0"/>
              <a:cs typeface="Manrope SemiBold" charset="0"/>
              <a:sym typeface="+mn-ea"/>
            </a:endParaRPr>
          </a:p>
        </p:txBody>
      </p:sp>
      <p:sp>
        <p:nvSpPr>
          <p:cNvPr id="20" name="文本框 148"/>
          <p:cNvSpPr txBox="1"/>
          <p:nvPr/>
        </p:nvSpPr>
        <p:spPr>
          <a:xfrm>
            <a:off x="8321766" y="5389838"/>
            <a:ext cx="2219079" cy="6451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200" dirty="0">
                <a:solidFill>
                  <a:schemeClr val="bg1"/>
                </a:solidFill>
                <a:latin typeface="+mn-ea"/>
                <a:cs typeface="Roboto Black" panose="02000000000000000000" charset="0"/>
              </a:rPr>
              <a:t>Potential drug target identification</a:t>
            </a:r>
            <a:endParaRPr lang="en-US" altLang="zh-CN" sz="1200" dirty="0">
              <a:solidFill>
                <a:schemeClr val="bg1"/>
              </a:solidFill>
              <a:latin typeface="+mn-ea"/>
              <a:cs typeface="Roboto Black" panose="02000000000000000000" charset="0"/>
            </a:endParaRPr>
          </a:p>
        </p:txBody>
      </p:sp>
      <p:sp>
        <p:nvSpPr>
          <p:cNvPr id="21" name="矩形 20"/>
          <p:cNvSpPr/>
          <p:nvPr/>
        </p:nvSpPr>
        <p:spPr>
          <a:xfrm>
            <a:off x="8321765" y="5095822"/>
            <a:ext cx="2011658" cy="371513"/>
          </a:xfrm>
          <a:prstGeom prst="rect">
            <a:avLst/>
          </a:prstGeom>
        </p:spPr>
        <p:txBody>
          <a:bodyPr vert="horz" wrap="square" lIns="90000" tIns="46800" rIns="90000" bIns="4680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spcBef>
                <a:spcPts val="0"/>
              </a:spcBef>
              <a:spcAft>
                <a:spcPts val="1000"/>
              </a:spcAft>
              <a:buClrTx/>
              <a:buSzTx/>
              <a:buFont typeface="Roboto Black" panose="02000000000000000000" charset="0"/>
            </a:pPr>
            <a:r>
              <a:rPr lang="en-US" altLang="zh-CN" spc="150" dirty="0">
                <a:solidFill>
                  <a:schemeClr val="bg1"/>
                </a:solidFill>
                <a:uFillTx/>
                <a:latin typeface="Roboto Black" panose="02000000000000000000" charset="0"/>
                <a:ea typeface="Roboto Black" panose="02000000000000000000" charset="0"/>
                <a:cs typeface="Manrope SemiBold" charset="0"/>
                <a:sym typeface="+mn-ea"/>
              </a:rPr>
              <a:t>Title here</a:t>
            </a:r>
            <a:endParaRPr lang="zh-CN" altLang="en-US" spc="150" dirty="0">
              <a:solidFill>
                <a:schemeClr val="bg1"/>
              </a:solidFill>
              <a:uFillTx/>
              <a:latin typeface="Roboto Black" panose="02000000000000000000" charset="0"/>
              <a:ea typeface="Roboto Black" panose="02000000000000000000" charset="0"/>
              <a:cs typeface="Manrope SemiBold" charset="0"/>
              <a:sym typeface="+mn-ea"/>
            </a:endParaRPr>
          </a:p>
        </p:txBody>
      </p:sp>
      <p:sp>
        <p:nvSpPr>
          <p:cNvPr id="23" name="Oval 65"/>
          <p:cNvSpPr/>
          <p:nvPr/>
        </p:nvSpPr>
        <p:spPr>
          <a:xfrm>
            <a:off x="4957580" y="3285582"/>
            <a:ext cx="255177" cy="287084"/>
          </a:xfrm>
          <a:custGeom>
            <a:avLst/>
            <a:gdLst>
              <a:gd name="connsiteX0" fmla="*/ 65316 w 365751"/>
              <a:gd name="connsiteY0" fmla="*/ 303713 h 411483"/>
              <a:gd name="connsiteX1" fmla="*/ 251430 w 365751"/>
              <a:gd name="connsiteY1" fmla="*/ 303713 h 411483"/>
              <a:gd name="connsiteX2" fmla="*/ 262285 w 365751"/>
              <a:gd name="connsiteY2" fmla="*/ 314571 h 411483"/>
              <a:gd name="connsiteX3" fmla="*/ 251430 w 365751"/>
              <a:gd name="connsiteY3" fmla="*/ 325476 h 411483"/>
              <a:gd name="connsiteX4" fmla="*/ 65316 w 365751"/>
              <a:gd name="connsiteY4" fmla="*/ 325476 h 411483"/>
              <a:gd name="connsiteX5" fmla="*/ 54461 w 365751"/>
              <a:gd name="connsiteY5" fmla="*/ 314571 h 411483"/>
              <a:gd name="connsiteX6" fmla="*/ 65316 w 365751"/>
              <a:gd name="connsiteY6" fmla="*/ 303713 h 411483"/>
              <a:gd name="connsiteX7" fmla="*/ 65316 w 365751"/>
              <a:gd name="connsiteY7" fmla="*/ 227519 h 411483"/>
              <a:gd name="connsiteX8" fmla="*/ 251430 w 365751"/>
              <a:gd name="connsiteY8" fmla="*/ 227519 h 411483"/>
              <a:gd name="connsiteX9" fmla="*/ 262285 w 365751"/>
              <a:gd name="connsiteY9" fmla="*/ 238376 h 411483"/>
              <a:gd name="connsiteX10" fmla="*/ 251430 w 365751"/>
              <a:gd name="connsiteY10" fmla="*/ 249282 h 411483"/>
              <a:gd name="connsiteX11" fmla="*/ 65316 w 365751"/>
              <a:gd name="connsiteY11" fmla="*/ 249282 h 411483"/>
              <a:gd name="connsiteX12" fmla="*/ 54461 w 365751"/>
              <a:gd name="connsiteY12" fmla="*/ 238376 h 411483"/>
              <a:gd name="connsiteX13" fmla="*/ 65316 w 365751"/>
              <a:gd name="connsiteY13" fmla="*/ 227519 h 411483"/>
              <a:gd name="connsiteX14" fmla="*/ 346083 w 365751"/>
              <a:gd name="connsiteY14" fmla="*/ 114287 h 411483"/>
              <a:gd name="connsiteX15" fmla="*/ 361365 w 365751"/>
              <a:gd name="connsiteY15" fmla="*/ 114287 h 411483"/>
              <a:gd name="connsiteX16" fmla="*/ 364660 w 365751"/>
              <a:gd name="connsiteY16" fmla="*/ 121892 h 411483"/>
              <a:gd name="connsiteX17" fmla="*/ 361365 w 365751"/>
              <a:gd name="connsiteY17" fmla="*/ 129498 h 411483"/>
              <a:gd name="connsiteX18" fmla="*/ 353724 w 365751"/>
              <a:gd name="connsiteY18" fmla="*/ 132730 h 411483"/>
              <a:gd name="connsiteX19" fmla="*/ 346083 w 365751"/>
              <a:gd name="connsiteY19" fmla="*/ 129498 h 411483"/>
              <a:gd name="connsiteX20" fmla="*/ 342836 w 365751"/>
              <a:gd name="connsiteY20" fmla="*/ 121892 h 411483"/>
              <a:gd name="connsiteX21" fmla="*/ 346083 w 365751"/>
              <a:gd name="connsiteY21" fmla="*/ 114287 h 411483"/>
              <a:gd name="connsiteX22" fmla="*/ 85980 w 365751"/>
              <a:gd name="connsiteY22" fmla="*/ 100179 h 411483"/>
              <a:gd name="connsiteX23" fmla="*/ 85980 w 365751"/>
              <a:gd name="connsiteY23" fmla="*/ 154562 h 411483"/>
              <a:gd name="connsiteX24" fmla="*/ 230719 w 365751"/>
              <a:gd name="connsiteY24" fmla="*/ 154562 h 411483"/>
              <a:gd name="connsiteX25" fmla="*/ 230719 w 365751"/>
              <a:gd name="connsiteY25" fmla="*/ 100179 h 411483"/>
              <a:gd name="connsiteX26" fmla="*/ 75124 w 365751"/>
              <a:gd name="connsiteY26" fmla="*/ 78368 h 411483"/>
              <a:gd name="connsiteX27" fmla="*/ 241622 w 365751"/>
              <a:gd name="connsiteY27" fmla="*/ 78368 h 411483"/>
              <a:gd name="connsiteX28" fmla="*/ 252525 w 365751"/>
              <a:gd name="connsiteY28" fmla="*/ 89273 h 411483"/>
              <a:gd name="connsiteX29" fmla="*/ 252525 w 365751"/>
              <a:gd name="connsiteY29" fmla="*/ 165468 h 411483"/>
              <a:gd name="connsiteX30" fmla="*/ 241622 w 365751"/>
              <a:gd name="connsiteY30" fmla="*/ 176373 h 411483"/>
              <a:gd name="connsiteX31" fmla="*/ 75124 w 365751"/>
              <a:gd name="connsiteY31" fmla="*/ 176373 h 411483"/>
              <a:gd name="connsiteX32" fmla="*/ 64221 w 365751"/>
              <a:gd name="connsiteY32" fmla="*/ 165468 h 411483"/>
              <a:gd name="connsiteX33" fmla="*/ 64221 w 365751"/>
              <a:gd name="connsiteY33" fmla="*/ 89273 h 411483"/>
              <a:gd name="connsiteX34" fmla="*/ 75124 w 365751"/>
              <a:gd name="connsiteY34" fmla="*/ 78368 h 411483"/>
              <a:gd name="connsiteX35" fmla="*/ 29384 w 365751"/>
              <a:gd name="connsiteY35" fmla="*/ 0 h 411483"/>
              <a:gd name="connsiteX36" fmla="*/ 286267 w 365751"/>
              <a:gd name="connsiteY36" fmla="*/ 0 h 411483"/>
              <a:gd name="connsiteX37" fmla="*/ 315651 w 365751"/>
              <a:gd name="connsiteY37" fmla="*/ 31576 h 411483"/>
              <a:gd name="connsiteX38" fmla="*/ 315651 w 365751"/>
              <a:gd name="connsiteY38" fmla="*/ 327662 h 411483"/>
              <a:gd name="connsiteX39" fmla="*/ 304792 w 365751"/>
              <a:gd name="connsiteY39" fmla="*/ 338521 h 411483"/>
              <a:gd name="connsiteX40" fmla="*/ 293887 w 365751"/>
              <a:gd name="connsiteY40" fmla="*/ 327662 h 411483"/>
              <a:gd name="connsiteX41" fmla="*/ 293887 w 365751"/>
              <a:gd name="connsiteY41" fmla="*/ 31576 h 411483"/>
              <a:gd name="connsiteX42" fmla="*/ 286267 w 365751"/>
              <a:gd name="connsiteY42" fmla="*/ 21765 h 411483"/>
              <a:gd name="connsiteX43" fmla="*/ 28289 w 365751"/>
              <a:gd name="connsiteY43" fmla="*/ 21765 h 411483"/>
              <a:gd name="connsiteX44" fmla="*/ 20669 w 365751"/>
              <a:gd name="connsiteY44" fmla="*/ 31576 h 411483"/>
              <a:gd name="connsiteX45" fmla="*/ 20669 w 365751"/>
              <a:gd name="connsiteY45" fmla="*/ 379907 h 411483"/>
              <a:gd name="connsiteX46" fmla="*/ 28289 w 365751"/>
              <a:gd name="connsiteY46" fmla="*/ 389718 h 411483"/>
              <a:gd name="connsiteX47" fmla="*/ 335272 w 365751"/>
              <a:gd name="connsiteY47" fmla="*/ 389718 h 411483"/>
              <a:gd name="connsiteX48" fmla="*/ 342892 w 365751"/>
              <a:gd name="connsiteY48" fmla="*/ 379907 h 411483"/>
              <a:gd name="connsiteX49" fmla="*/ 342892 w 365751"/>
              <a:gd name="connsiteY49" fmla="*/ 156735 h 411483"/>
              <a:gd name="connsiteX50" fmla="*/ 353750 w 365751"/>
              <a:gd name="connsiteY50" fmla="*/ 145876 h 411483"/>
              <a:gd name="connsiteX51" fmla="*/ 365751 w 365751"/>
              <a:gd name="connsiteY51" fmla="*/ 156735 h 411483"/>
              <a:gd name="connsiteX52" fmla="*/ 365751 w 365751"/>
              <a:gd name="connsiteY52" fmla="*/ 379907 h 411483"/>
              <a:gd name="connsiteX53" fmla="*/ 336367 w 365751"/>
              <a:gd name="connsiteY53" fmla="*/ 411483 h 411483"/>
              <a:gd name="connsiteX54" fmla="*/ 29384 w 365751"/>
              <a:gd name="connsiteY54" fmla="*/ 411483 h 411483"/>
              <a:gd name="connsiteX55" fmla="*/ 0 w 365751"/>
              <a:gd name="connsiteY55" fmla="*/ 379907 h 411483"/>
              <a:gd name="connsiteX56" fmla="*/ 0 w 365751"/>
              <a:gd name="connsiteY56" fmla="*/ 31576 h 411483"/>
              <a:gd name="connsiteX57" fmla="*/ 29384 w 365751"/>
              <a:gd name="connsiteY57" fmla="*/ 0 h 41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65751" h="411483">
                <a:moveTo>
                  <a:pt x="65316" y="303713"/>
                </a:moveTo>
                <a:lnTo>
                  <a:pt x="251430" y="303713"/>
                </a:lnTo>
                <a:cubicBezTo>
                  <a:pt x="257952" y="303713"/>
                  <a:pt x="262285" y="308047"/>
                  <a:pt x="262285" y="314571"/>
                </a:cubicBezTo>
                <a:cubicBezTo>
                  <a:pt x="262285" y="321142"/>
                  <a:pt x="257952" y="325476"/>
                  <a:pt x="251430" y="325476"/>
                </a:cubicBezTo>
                <a:lnTo>
                  <a:pt x="65316" y="325476"/>
                </a:lnTo>
                <a:cubicBezTo>
                  <a:pt x="58794" y="325476"/>
                  <a:pt x="54461" y="321142"/>
                  <a:pt x="54461" y="314571"/>
                </a:cubicBezTo>
                <a:cubicBezTo>
                  <a:pt x="54461" y="308047"/>
                  <a:pt x="58794" y="303713"/>
                  <a:pt x="65316" y="303713"/>
                </a:cubicBezTo>
                <a:close/>
                <a:moveTo>
                  <a:pt x="65316" y="227519"/>
                </a:moveTo>
                <a:lnTo>
                  <a:pt x="251430" y="227519"/>
                </a:lnTo>
                <a:cubicBezTo>
                  <a:pt x="257952" y="227519"/>
                  <a:pt x="262285" y="231852"/>
                  <a:pt x="262285" y="238376"/>
                </a:cubicBezTo>
                <a:cubicBezTo>
                  <a:pt x="262285" y="244948"/>
                  <a:pt x="257952" y="249282"/>
                  <a:pt x="251430" y="249282"/>
                </a:cubicBezTo>
                <a:lnTo>
                  <a:pt x="65316" y="249282"/>
                </a:lnTo>
                <a:cubicBezTo>
                  <a:pt x="58794" y="249282"/>
                  <a:pt x="54461" y="244948"/>
                  <a:pt x="54461" y="238376"/>
                </a:cubicBezTo>
                <a:cubicBezTo>
                  <a:pt x="54461" y="231852"/>
                  <a:pt x="58794" y="227519"/>
                  <a:pt x="65316" y="227519"/>
                </a:cubicBezTo>
                <a:close/>
                <a:moveTo>
                  <a:pt x="346083" y="114287"/>
                </a:moveTo>
                <a:cubicBezTo>
                  <a:pt x="350477" y="109914"/>
                  <a:pt x="357019" y="109914"/>
                  <a:pt x="361365" y="114287"/>
                </a:cubicBezTo>
                <a:cubicBezTo>
                  <a:pt x="363562" y="116426"/>
                  <a:pt x="364660" y="118613"/>
                  <a:pt x="364660" y="121892"/>
                </a:cubicBezTo>
                <a:cubicBezTo>
                  <a:pt x="364660" y="124031"/>
                  <a:pt x="363562" y="127311"/>
                  <a:pt x="361365" y="129498"/>
                </a:cubicBezTo>
                <a:cubicBezTo>
                  <a:pt x="359216" y="131637"/>
                  <a:pt x="357019" y="132730"/>
                  <a:pt x="353724" y="132730"/>
                </a:cubicBezTo>
                <a:cubicBezTo>
                  <a:pt x="350477" y="132730"/>
                  <a:pt x="348280" y="131637"/>
                  <a:pt x="346083" y="129498"/>
                </a:cubicBezTo>
                <a:cubicBezTo>
                  <a:pt x="343934" y="127311"/>
                  <a:pt x="342836" y="125125"/>
                  <a:pt x="342836" y="121892"/>
                </a:cubicBezTo>
                <a:cubicBezTo>
                  <a:pt x="342836" y="118613"/>
                  <a:pt x="343934" y="116426"/>
                  <a:pt x="346083" y="114287"/>
                </a:cubicBezTo>
                <a:close/>
                <a:moveTo>
                  <a:pt x="85980" y="100179"/>
                </a:moveTo>
                <a:lnTo>
                  <a:pt x="85980" y="154562"/>
                </a:lnTo>
                <a:lnTo>
                  <a:pt x="230719" y="154562"/>
                </a:lnTo>
                <a:lnTo>
                  <a:pt x="230719" y="100179"/>
                </a:lnTo>
                <a:close/>
                <a:moveTo>
                  <a:pt x="75124" y="78368"/>
                </a:moveTo>
                <a:lnTo>
                  <a:pt x="241622" y="78368"/>
                </a:lnTo>
                <a:cubicBezTo>
                  <a:pt x="248144" y="78368"/>
                  <a:pt x="252525" y="82749"/>
                  <a:pt x="252525" y="89273"/>
                </a:cubicBezTo>
                <a:lnTo>
                  <a:pt x="252525" y="165468"/>
                </a:lnTo>
                <a:cubicBezTo>
                  <a:pt x="252525" y="171992"/>
                  <a:pt x="248144" y="176373"/>
                  <a:pt x="241622" y="176373"/>
                </a:cubicBezTo>
                <a:lnTo>
                  <a:pt x="75124" y="176373"/>
                </a:lnTo>
                <a:cubicBezTo>
                  <a:pt x="69697" y="176373"/>
                  <a:pt x="64221" y="171992"/>
                  <a:pt x="64221" y="165468"/>
                </a:cubicBezTo>
                <a:lnTo>
                  <a:pt x="64221" y="89273"/>
                </a:lnTo>
                <a:cubicBezTo>
                  <a:pt x="64221" y="82749"/>
                  <a:pt x="68602" y="78368"/>
                  <a:pt x="75124" y="78368"/>
                </a:cubicBezTo>
                <a:close/>
                <a:moveTo>
                  <a:pt x="29384" y="0"/>
                </a:moveTo>
                <a:lnTo>
                  <a:pt x="286267" y="0"/>
                </a:lnTo>
                <a:cubicBezTo>
                  <a:pt x="302602" y="0"/>
                  <a:pt x="315651" y="14145"/>
                  <a:pt x="315651" y="31576"/>
                </a:cubicBezTo>
                <a:lnTo>
                  <a:pt x="315651" y="327662"/>
                </a:lnTo>
                <a:cubicBezTo>
                  <a:pt x="315651" y="334187"/>
                  <a:pt x="311317" y="338521"/>
                  <a:pt x="304792" y="338521"/>
                </a:cubicBezTo>
                <a:cubicBezTo>
                  <a:pt x="298268" y="338521"/>
                  <a:pt x="293887" y="334187"/>
                  <a:pt x="293887" y="327662"/>
                </a:cubicBezTo>
                <a:lnTo>
                  <a:pt x="293887" y="31576"/>
                </a:lnTo>
                <a:cubicBezTo>
                  <a:pt x="293887" y="26099"/>
                  <a:pt x="290648" y="21765"/>
                  <a:pt x="286267" y="21765"/>
                </a:cubicBezTo>
                <a:lnTo>
                  <a:pt x="28289" y="21765"/>
                </a:lnTo>
                <a:cubicBezTo>
                  <a:pt x="23955" y="21765"/>
                  <a:pt x="20669" y="26099"/>
                  <a:pt x="20669" y="31576"/>
                </a:cubicBezTo>
                <a:lnTo>
                  <a:pt x="20669" y="379907"/>
                </a:lnTo>
                <a:cubicBezTo>
                  <a:pt x="20669" y="385337"/>
                  <a:pt x="23955" y="389718"/>
                  <a:pt x="28289" y="389718"/>
                </a:cubicBezTo>
                <a:lnTo>
                  <a:pt x="335272" y="389718"/>
                </a:lnTo>
                <a:cubicBezTo>
                  <a:pt x="339606" y="389718"/>
                  <a:pt x="342892" y="385337"/>
                  <a:pt x="342892" y="379907"/>
                </a:cubicBezTo>
                <a:lnTo>
                  <a:pt x="342892" y="156735"/>
                </a:lnTo>
                <a:cubicBezTo>
                  <a:pt x="342892" y="150210"/>
                  <a:pt x="347225" y="145876"/>
                  <a:pt x="353750" y="145876"/>
                </a:cubicBezTo>
                <a:cubicBezTo>
                  <a:pt x="360274" y="145876"/>
                  <a:pt x="364656" y="151306"/>
                  <a:pt x="365751" y="156735"/>
                </a:cubicBezTo>
                <a:lnTo>
                  <a:pt x="365751" y="379907"/>
                </a:lnTo>
                <a:cubicBezTo>
                  <a:pt x="365751" y="397338"/>
                  <a:pt x="352654" y="411483"/>
                  <a:pt x="336367" y="411483"/>
                </a:cubicBezTo>
                <a:lnTo>
                  <a:pt x="29384" y="411483"/>
                </a:lnTo>
                <a:cubicBezTo>
                  <a:pt x="13049" y="411483"/>
                  <a:pt x="0" y="397338"/>
                  <a:pt x="0" y="379907"/>
                </a:cubicBezTo>
                <a:lnTo>
                  <a:pt x="0" y="31576"/>
                </a:lnTo>
                <a:cubicBezTo>
                  <a:pt x="0" y="14145"/>
                  <a:pt x="13049" y="0"/>
                  <a:pt x="29384"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sp>
        <p:nvSpPr>
          <p:cNvPr id="24" name="Oval 66"/>
          <p:cNvSpPr/>
          <p:nvPr/>
        </p:nvSpPr>
        <p:spPr>
          <a:xfrm>
            <a:off x="7651257" y="2481101"/>
            <a:ext cx="287084" cy="252527"/>
          </a:xfrm>
          <a:custGeom>
            <a:avLst/>
            <a:gdLst>
              <a:gd name="T0" fmla="*/ 12188 w 12494"/>
              <a:gd name="T1" fmla="*/ 2949 h 10991"/>
              <a:gd name="T2" fmla="*/ 9962 w 12494"/>
              <a:gd name="T3" fmla="*/ 5148 h 10991"/>
              <a:gd name="T4" fmla="*/ 9712 w 12494"/>
              <a:gd name="T5" fmla="*/ 5120 h 10991"/>
              <a:gd name="T6" fmla="*/ 6623 w 12494"/>
              <a:gd name="T7" fmla="*/ 8042 h 10991"/>
              <a:gd name="T8" fmla="*/ 6623 w 12494"/>
              <a:gd name="T9" fmla="*/ 10268 h 10991"/>
              <a:gd name="T10" fmla="*/ 7736 w 12494"/>
              <a:gd name="T11" fmla="*/ 10268 h 10991"/>
              <a:gd name="T12" fmla="*/ 8098 w 12494"/>
              <a:gd name="T13" fmla="*/ 10629 h 10991"/>
              <a:gd name="T14" fmla="*/ 7736 w 12494"/>
              <a:gd name="T15" fmla="*/ 10991 h 10991"/>
              <a:gd name="T16" fmla="*/ 4759 w 12494"/>
              <a:gd name="T17" fmla="*/ 10991 h 10991"/>
              <a:gd name="T18" fmla="*/ 4397 w 12494"/>
              <a:gd name="T19" fmla="*/ 10629 h 10991"/>
              <a:gd name="T20" fmla="*/ 4759 w 12494"/>
              <a:gd name="T21" fmla="*/ 10268 h 10991"/>
              <a:gd name="T22" fmla="*/ 5872 w 12494"/>
              <a:gd name="T23" fmla="*/ 10268 h 10991"/>
              <a:gd name="T24" fmla="*/ 5872 w 12494"/>
              <a:gd name="T25" fmla="*/ 8042 h 10991"/>
              <a:gd name="T26" fmla="*/ 2783 w 12494"/>
              <a:gd name="T27" fmla="*/ 5120 h 10991"/>
              <a:gd name="T28" fmla="*/ 2532 w 12494"/>
              <a:gd name="T29" fmla="*/ 5148 h 10991"/>
              <a:gd name="T30" fmla="*/ 306 w 12494"/>
              <a:gd name="T31" fmla="*/ 2949 h 10991"/>
              <a:gd name="T32" fmla="*/ 2532 w 12494"/>
              <a:gd name="T33" fmla="*/ 1475 h 10991"/>
              <a:gd name="T34" fmla="*/ 4007 w 12494"/>
              <a:gd name="T35" fmla="*/ 0 h 10991"/>
              <a:gd name="T36" fmla="*/ 8459 w 12494"/>
              <a:gd name="T37" fmla="*/ 0 h 10991"/>
              <a:gd name="T38" fmla="*/ 9934 w 12494"/>
              <a:gd name="T39" fmla="*/ 1475 h 10991"/>
              <a:gd name="T40" fmla="*/ 12188 w 12494"/>
              <a:gd name="T41" fmla="*/ 2949 h 10991"/>
              <a:gd name="T42" fmla="*/ 2532 w 12494"/>
              <a:gd name="T43" fmla="*/ 2198 h 10991"/>
              <a:gd name="T44" fmla="*/ 1030 w 12494"/>
              <a:gd name="T45" fmla="*/ 2922 h 10991"/>
              <a:gd name="T46" fmla="*/ 2532 w 12494"/>
              <a:gd name="T47" fmla="*/ 4396 h 10991"/>
              <a:gd name="T48" fmla="*/ 2532 w 12494"/>
              <a:gd name="T49" fmla="*/ 2198 h 10991"/>
              <a:gd name="T50" fmla="*/ 9211 w 12494"/>
              <a:gd name="T51" fmla="*/ 1475 h 10991"/>
              <a:gd name="T52" fmla="*/ 8459 w 12494"/>
              <a:gd name="T53" fmla="*/ 751 h 10991"/>
              <a:gd name="T54" fmla="*/ 4007 w 12494"/>
              <a:gd name="T55" fmla="*/ 751 h 10991"/>
              <a:gd name="T56" fmla="*/ 3256 w 12494"/>
              <a:gd name="T57" fmla="*/ 1475 h 10991"/>
              <a:gd name="T58" fmla="*/ 3256 w 12494"/>
              <a:gd name="T59" fmla="*/ 3673 h 10991"/>
              <a:gd name="T60" fmla="*/ 6233 w 12494"/>
              <a:gd name="T61" fmla="*/ 7318 h 10991"/>
              <a:gd name="T62" fmla="*/ 9211 w 12494"/>
              <a:gd name="T63" fmla="*/ 3673 h 10991"/>
              <a:gd name="T64" fmla="*/ 9211 w 12494"/>
              <a:gd name="T65" fmla="*/ 1475 h 10991"/>
              <a:gd name="T66" fmla="*/ 9962 w 12494"/>
              <a:gd name="T67" fmla="*/ 2198 h 10991"/>
              <a:gd name="T68" fmla="*/ 9962 w 12494"/>
              <a:gd name="T69" fmla="*/ 4396 h 10991"/>
              <a:gd name="T70" fmla="*/ 11465 w 12494"/>
              <a:gd name="T71" fmla="*/ 2922 h 10991"/>
              <a:gd name="T72" fmla="*/ 9962 w 12494"/>
              <a:gd name="T73" fmla="*/ 2198 h 10991"/>
              <a:gd name="T74" fmla="*/ 9962 w 12494"/>
              <a:gd name="T75" fmla="*/ 2198 h 10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94" h="10991">
                <a:moveTo>
                  <a:pt x="12188" y="2949"/>
                </a:moveTo>
                <a:cubicBezTo>
                  <a:pt x="12188" y="4174"/>
                  <a:pt x="11186" y="5148"/>
                  <a:pt x="9962" y="5148"/>
                </a:cubicBezTo>
                <a:cubicBezTo>
                  <a:pt x="9879" y="5148"/>
                  <a:pt x="9795" y="5120"/>
                  <a:pt x="9712" y="5120"/>
                </a:cubicBezTo>
                <a:cubicBezTo>
                  <a:pt x="9211" y="6567"/>
                  <a:pt x="8042" y="7847"/>
                  <a:pt x="6623" y="8042"/>
                </a:cubicBezTo>
                <a:lnTo>
                  <a:pt x="6623" y="10268"/>
                </a:lnTo>
                <a:lnTo>
                  <a:pt x="7736" y="10268"/>
                </a:lnTo>
                <a:cubicBezTo>
                  <a:pt x="7931" y="10268"/>
                  <a:pt x="8098" y="10435"/>
                  <a:pt x="8098" y="10629"/>
                </a:cubicBezTo>
                <a:cubicBezTo>
                  <a:pt x="8098" y="10824"/>
                  <a:pt x="7931" y="10991"/>
                  <a:pt x="7736" y="10991"/>
                </a:cubicBezTo>
                <a:lnTo>
                  <a:pt x="4759" y="10991"/>
                </a:lnTo>
                <a:cubicBezTo>
                  <a:pt x="4564" y="10991"/>
                  <a:pt x="4397" y="10824"/>
                  <a:pt x="4397" y="10629"/>
                </a:cubicBezTo>
                <a:cubicBezTo>
                  <a:pt x="4397" y="10435"/>
                  <a:pt x="4564" y="10268"/>
                  <a:pt x="4759" y="10268"/>
                </a:cubicBezTo>
                <a:lnTo>
                  <a:pt x="5872" y="10268"/>
                </a:lnTo>
                <a:lnTo>
                  <a:pt x="5872" y="8042"/>
                </a:lnTo>
                <a:cubicBezTo>
                  <a:pt x="4452" y="7847"/>
                  <a:pt x="3284" y="6539"/>
                  <a:pt x="2783" y="5120"/>
                </a:cubicBezTo>
                <a:cubicBezTo>
                  <a:pt x="2699" y="5120"/>
                  <a:pt x="2616" y="5148"/>
                  <a:pt x="2532" y="5148"/>
                </a:cubicBezTo>
                <a:cubicBezTo>
                  <a:pt x="1308" y="5148"/>
                  <a:pt x="306" y="4174"/>
                  <a:pt x="306" y="2949"/>
                </a:cubicBezTo>
                <a:cubicBezTo>
                  <a:pt x="306" y="1475"/>
                  <a:pt x="0" y="1475"/>
                  <a:pt x="2532" y="1475"/>
                </a:cubicBezTo>
                <a:cubicBezTo>
                  <a:pt x="2532" y="668"/>
                  <a:pt x="3200" y="0"/>
                  <a:pt x="4007" y="0"/>
                </a:cubicBezTo>
                <a:lnTo>
                  <a:pt x="8459" y="0"/>
                </a:lnTo>
                <a:cubicBezTo>
                  <a:pt x="9266" y="0"/>
                  <a:pt x="9934" y="668"/>
                  <a:pt x="9934" y="1475"/>
                </a:cubicBezTo>
                <a:cubicBezTo>
                  <a:pt x="12494" y="1475"/>
                  <a:pt x="12188" y="1475"/>
                  <a:pt x="12188" y="2949"/>
                </a:cubicBezTo>
                <a:close/>
                <a:moveTo>
                  <a:pt x="2532" y="2198"/>
                </a:moveTo>
                <a:cubicBezTo>
                  <a:pt x="1058" y="2198"/>
                  <a:pt x="1030" y="2115"/>
                  <a:pt x="1030" y="2922"/>
                </a:cubicBezTo>
                <a:cubicBezTo>
                  <a:pt x="1030" y="3729"/>
                  <a:pt x="1698" y="4396"/>
                  <a:pt x="2532" y="4396"/>
                </a:cubicBezTo>
                <a:lnTo>
                  <a:pt x="2532" y="2198"/>
                </a:lnTo>
                <a:close/>
                <a:moveTo>
                  <a:pt x="9211" y="1475"/>
                </a:moveTo>
                <a:cubicBezTo>
                  <a:pt x="9211" y="1113"/>
                  <a:pt x="8821" y="751"/>
                  <a:pt x="8459" y="751"/>
                </a:cubicBezTo>
                <a:lnTo>
                  <a:pt x="4007" y="751"/>
                </a:lnTo>
                <a:cubicBezTo>
                  <a:pt x="3646" y="751"/>
                  <a:pt x="3256" y="1113"/>
                  <a:pt x="3256" y="1475"/>
                </a:cubicBezTo>
                <a:lnTo>
                  <a:pt x="3256" y="3673"/>
                </a:lnTo>
                <a:cubicBezTo>
                  <a:pt x="3256" y="5287"/>
                  <a:pt x="4592" y="7318"/>
                  <a:pt x="6233" y="7318"/>
                </a:cubicBezTo>
                <a:cubicBezTo>
                  <a:pt x="7875" y="7318"/>
                  <a:pt x="9211" y="5287"/>
                  <a:pt x="9211" y="3673"/>
                </a:cubicBezTo>
                <a:lnTo>
                  <a:pt x="9211" y="1475"/>
                </a:lnTo>
                <a:close/>
                <a:moveTo>
                  <a:pt x="9962" y="2198"/>
                </a:moveTo>
                <a:lnTo>
                  <a:pt x="9962" y="4396"/>
                </a:lnTo>
                <a:cubicBezTo>
                  <a:pt x="10797" y="4396"/>
                  <a:pt x="11465" y="3729"/>
                  <a:pt x="11465" y="2922"/>
                </a:cubicBezTo>
                <a:cubicBezTo>
                  <a:pt x="11437" y="2115"/>
                  <a:pt x="11437" y="2198"/>
                  <a:pt x="9962" y="2198"/>
                </a:cubicBezTo>
                <a:close/>
                <a:moveTo>
                  <a:pt x="9962" y="2198"/>
                </a:moveTo>
                <a:close/>
              </a:path>
            </a:pathLst>
          </a:custGeom>
          <a:solidFill>
            <a:srgbClr val="F8736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sp>
        <p:nvSpPr>
          <p:cNvPr id="25" name="Oval 67"/>
          <p:cNvSpPr/>
          <p:nvPr/>
        </p:nvSpPr>
        <p:spPr>
          <a:xfrm>
            <a:off x="1463209" y="5627970"/>
            <a:ext cx="287084" cy="263208"/>
          </a:xfrm>
          <a:custGeom>
            <a:avLst/>
            <a:gdLst>
              <a:gd name="T0" fmla="*/ 9872 w 11197"/>
              <a:gd name="T1" fmla="*/ 0 h 10264"/>
              <a:gd name="T2" fmla="*/ 1324 w 11197"/>
              <a:gd name="T3" fmla="*/ 0 h 10264"/>
              <a:gd name="T4" fmla="*/ 0 w 11197"/>
              <a:gd name="T5" fmla="*/ 1371 h 10264"/>
              <a:gd name="T6" fmla="*/ 0 w 11197"/>
              <a:gd name="T7" fmla="*/ 7481 h 10264"/>
              <a:gd name="T8" fmla="*/ 1324 w 11197"/>
              <a:gd name="T9" fmla="*/ 8852 h 10264"/>
              <a:gd name="T10" fmla="*/ 3966 w 11197"/>
              <a:gd name="T11" fmla="*/ 8852 h 10264"/>
              <a:gd name="T12" fmla="*/ 5343 w 11197"/>
              <a:gd name="T13" fmla="*/ 10264 h 10264"/>
              <a:gd name="T14" fmla="*/ 6720 w 11197"/>
              <a:gd name="T15" fmla="*/ 8852 h 10264"/>
              <a:gd name="T16" fmla="*/ 9873 w 11197"/>
              <a:gd name="T17" fmla="*/ 8852 h 10264"/>
              <a:gd name="T18" fmla="*/ 11197 w 11197"/>
              <a:gd name="T19" fmla="*/ 7481 h 10264"/>
              <a:gd name="T20" fmla="*/ 11197 w 11197"/>
              <a:gd name="T21" fmla="*/ 1371 h 10264"/>
              <a:gd name="T22" fmla="*/ 9872 w 11197"/>
              <a:gd name="T23" fmla="*/ 0 h 10264"/>
              <a:gd name="T24" fmla="*/ 10596 w 11197"/>
              <a:gd name="T25" fmla="*/ 7481 h 10264"/>
              <a:gd name="T26" fmla="*/ 9872 w 11197"/>
              <a:gd name="T27" fmla="*/ 8252 h 10264"/>
              <a:gd name="T28" fmla="*/ 6467 w 11197"/>
              <a:gd name="T29" fmla="*/ 8252 h 10264"/>
              <a:gd name="T30" fmla="*/ 6291 w 11197"/>
              <a:gd name="T31" fmla="*/ 8434 h 10264"/>
              <a:gd name="T32" fmla="*/ 5343 w 11197"/>
              <a:gd name="T33" fmla="*/ 9405 h 10264"/>
              <a:gd name="T34" fmla="*/ 4395 w 11197"/>
              <a:gd name="T35" fmla="*/ 8434 h 10264"/>
              <a:gd name="T36" fmla="*/ 4219 w 11197"/>
              <a:gd name="T37" fmla="*/ 8252 h 10264"/>
              <a:gd name="T38" fmla="*/ 1324 w 11197"/>
              <a:gd name="T39" fmla="*/ 8252 h 10264"/>
              <a:gd name="T40" fmla="*/ 600 w 11197"/>
              <a:gd name="T41" fmla="*/ 7481 h 10264"/>
              <a:gd name="T42" fmla="*/ 600 w 11197"/>
              <a:gd name="T43" fmla="*/ 1371 h 10264"/>
              <a:gd name="T44" fmla="*/ 1324 w 11197"/>
              <a:gd name="T45" fmla="*/ 600 h 10264"/>
              <a:gd name="T46" fmla="*/ 9873 w 11197"/>
              <a:gd name="T47" fmla="*/ 600 h 10264"/>
              <a:gd name="T48" fmla="*/ 10597 w 11197"/>
              <a:gd name="T49" fmla="*/ 1371 h 10264"/>
              <a:gd name="T50" fmla="*/ 10597 w 11197"/>
              <a:gd name="T51" fmla="*/ 7481 h 10264"/>
              <a:gd name="T52" fmla="*/ 10596 w 11197"/>
              <a:gd name="T53" fmla="*/ 7481 h 10264"/>
              <a:gd name="T54" fmla="*/ 3036 w 11197"/>
              <a:gd name="T55" fmla="*/ 4344 h 10264"/>
              <a:gd name="T56" fmla="*/ 2411 w 11197"/>
              <a:gd name="T57" fmla="*/ 4344 h 10264"/>
              <a:gd name="T58" fmla="*/ 3036 w 11197"/>
              <a:gd name="T59" fmla="*/ 4968 h 10264"/>
              <a:gd name="T60" fmla="*/ 3661 w 11197"/>
              <a:gd name="T61" fmla="*/ 4344 h 10264"/>
              <a:gd name="T62" fmla="*/ 3036 w 11197"/>
              <a:gd name="T63" fmla="*/ 3719 h 10264"/>
              <a:gd name="T64" fmla="*/ 2411 w 11197"/>
              <a:gd name="T65" fmla="*/ 4344 h 10264"/>
              <a:gd name="T66" fmla="*/ 5598 w 11197"/>
              <a:gd name="T67" fmla="*/ 4344 h 10264"/>
              <a:gd name="T68" fmla="*/ 4973 w 11197"/>
              <a:gd name="T69" fmla="*/ 4344 h 10264"/>
              <a:gd name="T70" fmla="*/ 5598 w 11197"/>
              <a:gd name="T71" fmla="*/ 4968 h 10264"/>
              <a:gd name="T72" fmla="*/ 6223 w 11197"/>
              <a:gd name="T73" fmla="*/ 4344 h 10264"/>
              <a:gd name="T74" fmla="*/ 5598 w 11197"/>
              <a:gd name="T75" fmla="*/ 3719 h 10264"/>
              <a:gd name="T76" fmla="*/ 4973 w 11197"/>
              <a:gd name="T77" fmla="*/ 4344 h 10264"/>
              <a:gd name="T78" fmla="*/ 8161 w 11197"/>
              <a:gd name="T79" fmla="*/ 4344 h 10264"/>
              <a:gd name="T80" fmla="*/ 7536 w 11197"/>
              <a:gd name="T81" fmla="*/ 4344 h 10264"/>
              <a:gd name="T82" fmla="*/ 8161 w 11197"/>
              <a:gd name="T83" fmla="*/ 4968 h 10264"/>
              <a:gd name="T84" fmla="*/ 8786 w 11197"/>
              <a:gd name="T85" fmla="*/ 4344 h 10264"/>
              <a:gd name="T86" fmla="*/ 8161 w 11197"/>
              <a:gd name="T87" fmla="*/ 3719 h 10264"/>
              <a:gd name="T88" fmla="*/ 7536 w 11197"/>
              <a:gd name="T89" fmla="*/ 4344 h 10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197" h="10264">
                <a:moveTo>
                  <a:pt x="9872" y="0"/>
                </a:moveTo>
                <a:lnTo>
                  <a:pt x="1324" y="0"/>
                </a:lnTo>
                <a:cubicBezTo>
                  <a:pt x="594" y="0"/>
                  <a:pt x="0" y="615"/>
                  <a:pt x="0" y="1371"/>
                </a:cubicBezTo>
                <a:lnTo>
                  <a:pt x="0" y="7481"/>
                </a:lnTo>
                <a:cubicBezTo>
                  <a:pt x="0" y="8237"/>
                  <a:pt x="594" y="8852"/>
                  <a:pt x="1324" y="8852"/>
                </a:cubicBezTo>
                <a:lnTo>
                  <a:pt x="3966" y="8852"/>
                </a:lnTo>
                <a:lnTo>
                  <a:pt x="5343" y="10264"/>
                </a:lnTo>
                <a:lnTo>
                  <a:pt x="6720" y="8852"/>
                </a:lnTo>
                <a:lnTo>
                  <a:pt x="9873" y="8852"/>
                </a:lnTo>
                <a:cubicBezTo>
                  <a:pt x="10603" y="8852"/>
                  <a:pt x="11197" y="8237"/>
                  <a:pt x="11197" y="7481"/>
                </a:cubicBezTo>
                <a:lnTo>
                  <a:pt x="11197" y="1371"/>
                </a:lnTo>
                <a:cubicBezTo>
                  <a:pt x="11196" y="615"/>
                  <a:pt x="10602" y="0"/>
                  <a:pt x="9872" y="0"/>
                </a:cubicBezTo>
                <a:close/>
                <a:moveTo>
                  <a:pt x="10596" y="7481"/>
                </a:moveTo>
                <a:cubicBezTo>
                  <a:pt x="10596" y="7906"/>
                  <a:pt x="10271" y="8252"/>
                  <a:pt x="9872" y="8252"/>
                </a:cubicBezTo>
                <a:lnTo>
                  <a:pt x="6467" y="8252"/>
                </a:lnTo>
                <a:lnTo>
                  <a:pt x="6291" y="8434"/>
                </a:lnTo>
                <a:lnTo>
                  <a:pt x="5343" y="9405"/>
                </a:lnTo>
                <a:lnTo>
                  <a:pt x="4395" y="8434"/>
                </a:lnTo>
                <a:lnTo>
                  <a:pt x="4219" y="8252"/>
                </a:lnTo>
                <a:lnTo>
                  <a:pt x="1324" y="8252"/>
                </a:lnTo>
                <a:cubicBezTo>
                  <a:pt x="925" y="8252"/>
                  <a:pt x="600" y="7906"/>
                  <a:pt x="600" y="7481"/>
                </a:cubicBezTo>
                <a:lnTo>
                  <a:pt x="600" y="1371"/>
                </a:lnTo>
                <a:cubicBezTo>
                  <a:pt x="600" y="946"/>
                  <a:pt x="925" y="600"/>
                  <a:pt x="1324" y="600"/>
                </a:cubicBezTo>
                <a:lnTo>
                  <a:pt x="9873" y="600"/>
                </a:lnTo>
                <a:cubicBezTo>
                  <a:pt x="10272" y="600"/>
                  <a:pt x="10597" y="946"/>
                  <a:pt x="10597" y="1371"/>
                </a:cubicBezTo>
                <a:lnTo>
                  <a:pt x="10597" y="7481"/>
                </a:lnTo>
                <a:lnTo>
                  <a:pt x="10596" y="7481"/>
                </a:lnTo>
                <a:close/>
                <a:moveTo>
                  <a:pt x="3036" y="4344"/>
                </a:moveTo>
                <a:close/>
                <a:moveTo>
                  <a:pt x="2411" y="4344"/>
                </a:moveTo>
                <a:cubicBezTo>
                  <a:pt x="2411" y="4689"/>
                  <a:pt x="2690" y="4968"/>
                  <a:pt x="3036" y="4968"/>
                </a:cubicBezTo>
                <a:cubicBezTo>
                  <a:pt x="3381" y="4968"/>
                  <a:pt x="3661" y="4689"/>
                  <a:pt x="3661" y="4344"/>
                </a:cubicBezTo>
                <a:cubicBezTo>
                  <a:pt x="3661" y="3998"/>
                  <a:pt x="3381" y="3719"/>
                  <a:pt x="3036" y="3719"/>
                </a:cubicBezTo>
                <a:cubicBezTo>
                  <a:pt x="2690" y="3719"/>
                  <a:pt x="2411" y="3998"/>
                  <a:pt x="2411" y="4344"/>
                </a:cubicBezTo>
                <a:close/>
                <a:moveTo>
                  <a:pt x="5598" y="4344"/>
                </a:moveTo>
                <a:close/>
                <a:moveTo>
                  <a:pt x="4973" y="4344"/>
                </a:moveTo>
                <a:cubicBezTo>
                  <a:pt x="4973" y="4689"/>
                  <a:pt x="5253" y="4968"/>
                  <a:pt x="5598" y="4968"/>
                </a:cubicBezTo>
                <a:cubicBezTo>
                  <a:pt x="5943" y="4968"/>
                  <a:pt x="6223" y="4689"/>
                  <a:pt x="6223" y="4344"/>
                </a:cubicBezTo>
                <a:cubicBezTo>
                  <a:pt x="6223" y="3998"/>
                  <a:pt x="5943" y="3719"/>
                  <a:pt x="5598" y="3719"/>
                </a:cubicBezTo>
                <a:cubicBezTo>
                  <a:pt x="5253" y="3719"/>
                  <a:pt x="4973" y="3998"/>
                  <a:pt x="4973" y="4344"/>
                </a:cubicBezTo>
                <a:close/>
                <a:moveTo>
                  <a:pt x="8161" y="4344"/>
                </a:moveTo>
                <a:close/>
                <a:moveTo>
                  <a:pt x="7536" y="4344"/>
                </a:moveTo>
                <a:cubicBezTo>
                  <a:pt x="7536" y="4689"/>
                  <a:pt x="7815" y="4968"/>
                  <a:pt x="8161" y="4968"/>
                </a:cubicBezTo>
                <a:cubicBezTo>
                  <a:pt x="8506" y="4968"/>
                  <a:pt x="8786" y="4689"/>
                  <a:pt x="8786" y="4344"/>
                </a:cubicBezTo>
                <a:cubicBezTo>
                  <a:pt x="8786" y="3998"/>
                  <a:pt x="8506" y="3719"/>
                  <a:pt x="8161" y="3719"/>
                </a:cubicBezTo>
                <a:cubicBezTo>
                  <a:pt x="7815" y="3719"/>
                  <a:pt x="7536" y="3998"/>
                  <a:pt x="7536" y="4344"/>
                </a:cubicBezTo>
                <a:close/>
              </a:path>
            </a:pathLst>
          </a:custGeom>
          <a:solidFill>
            <a:srgbClr val="F8736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pic>
        <p:nvPicPr>
          <p:cNvPr id="2" name="Picture 1" descr="hqdefault"/>
          <p:cNvPicPr>
            <a:picLocks noChangeAspect="1"/>
          </p:cNvPicPr>
          <p:nvPr/>
        </p:nvPicPr>
        <p:blipFill>
          <a:blip r:embed="rId2"/>
          <a:stretch>
            <a:fillRect/>
          </a:stretch>
        </p:blipFill>
        <p:spPr>
          <a:xfrm>
            <a:off x="3797935" y="3686175"/>
            <a:ext cx="3352800" cy="781050"/>
          </a:xfrm>
          <a:prstGeom prst="rect">
            <a:avLst/>
          </a:prstGeom>
        </p:spPr>
      </p:pic>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p:cNvGrpSpPr/>
          <p:nvPr/>
        </p:nvGrpSpPr>
        <p:grpSpPr>
          <a:xfrm>
            <a:off x="0" y="0"/>
            <a:ext cx="12192000" cy="6858000"/>
            <a:chOff x="0" y="0"/>
            <a:chExt cx="12192000" cy="6858000"/>
          </a:xfrm>
        </p:grpSpPr>
        <p:sp>
          <p:nvSpPr>
            <p:cNvPr id="44" name="矩形 43"/>
            <p:cNvSpPr/>
            <p:nvPr/>
          </p:nvSpPr>
          <p:spPr>
            <a:xfrm>
              <a:off x="0" y="0"/>
              <a:ext cx="12192000" cy="6858000"/>
            </a:xfrm>
            <a:prstGeom prst="rect">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pic>
          <p:nvPicPr>
            <p:cNvPr id="54" name="图形 53"/>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flipH="1" flipV="1">
              <a:off x="0" y="5132446"/>
              <a:ext cx="12192000" cy="1725554"/>
            </a:xfrm>
            <a:prstGeom prst="rect">
              <a:avLst/>
            </a:prstGeom>
          </p:spPr>
        </p:pic>
        <p:sp>
          <p:nvSpPr>
            <p:cNvPr id="46" name="矩形 45"/>
            <p:cNvSpPr/>
            <p:nvPr/>
          </p:nvSpPr>
          <p:spPr>
            <a:xfrm>
              <a:off x="311150" y="285750"/>
              <a:ext cx="11569700" cy="6286500"/>
            </a:xfrm>
            <a:prstGeom prst="rect">
              <a:avLst/>
            </a:prstGeom>
            <a:solidFill>
              <a:srgbClr val="FFF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grpSp>
          <p:nvGrpSpPr>
            <p:cNvPr id="49" name="组合 48"/>
            <p:cNvGrpSpPr/>
            <p:nvPr/>
          </p:nvGrpSpPr>
          <p:grpSpPr>
            <a:xfrm flipV="1">
              <a:off x="506284" y="493585"/>
              <a:ext cx="11179432" cy="701420"/>
              <a:chOff x="506284" y="5572649"/>
              <a:chExt cx="11179432" cy="701420"/>
            </a:xfrm>
          </p:grpSpPr>
          <p:pic>
            <p:nvPicPr>
              <p:cNvPr id="50" name="图形 49"/>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6284" y="5572649"/>
                <a:ext cx="701419" cy="701419"/>
              </a:xfrm>
              <a:prstGeom prst="rect">
                <a:avLst/>
              </a:prstGeom>
            </p:spPr>
          </p:pic>
          <p:pic>
            <p:nvPicPr>
              <p:cNvPr id="51" name="图形 50"/>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10984297" y="5572650"/>
                <a:ext cx="701419" cy="701419"/>
              </a:xfrm>
              <a:prstGeom prst="rect">
                <a:avLst/>
              </a:prstGeom>
            </p:spPr>
          </p:pic>
        </p:grpSp>
        <p:grpSp>
          <p:nvGrpSpPr>
            <p:cNvPr id="55" name="组合 54"/>
            <p:cNvGrpSpPr/>
            <p:nvPr/>
          </p:nvGrpSpPr>
          <p:grpSpPr>
            <a:xfrm>
              <a:off x="506284" y="5662995"/>
              <a:ext cx="11179432" cy="701420"/>
              <a:chOff x="506284" y="5572649"/>
              <a:chExt cx="11179432" cy="701420"/>
            </a:xfrm>
          </p:grpSpPr>
          <p:pic>
            <p:nvPicPr>
              <p:cNvPr id="56" name="图形 55"/>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6284" y="5572649"/>
                <a:ext cx="701419" cy="701419"/>
              </a:xfrm>
              <a:prstGeom prst="rect">
                <a:avLst/>
              </a:prstGeom>
            </p:spPr>
          </p:pic>
          <p:pic>
            <p:nvPicPr>
              <p:cNvPr id="57" name="图形 56"/>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flipH="1">
                <a:off x="10984297" y="5572650"/>
                <a:ext cx="701419" cy="701419"/>
              </a:xfrm>
              <a:prstGeom prst="rect">
                <a:avLst/>
              </a:prstGeom>
            </p:spPr>
          </p:pic>
        </p:grpSp>
      </p:grpSp>
      <p:sp>
        <p:nvSpPr>
          <p:cNvPr id="61" name="Oval 58"/>
          <p:cNvSpPr/>
          <p:nvPr/>
        </p:nvSpPr>
        <p:spPr>
          <a:xfrm>
            <a:off x="3046232" y="1514372"/>
            <a:ext cx="6099537" cy="3829256"/>
          </a:xfrm>
          <a:custGeom>
            <a:avLst/>
            <a:gdLst>
              <a:gd name="T0" fmla="*/ 2357 w 2416"/>
              <a:gd name="T1" fmla="*/ 389 h 1519"/>
              <a:gd name="T2" fmla="*/ 1236 w 2416"/>
              <a:gd name="T3" fmla="*/ 6 h 1519"/>
              <a:gd name="T4" fmla="*/ 1180 w 2416"/>
              <a:gd name="T5" fmla="*/ 6 h 1519"/>
              <a:gd name="T6" fmla="*/ 59 w 2416"/>
              <a:gd name="T7" fmla="*/ 389 h 1519"/>
              <a:gd name="T8" fmla="*/ 0 w 2416"/>
              <a:gd name="T9" fmla="*/ 471 h 1519"/>
              <a:gd name="T10" fmla="*/ 59 w 2416"/>
              <a:gd name="T11" fmla="*/ 553 h 1519"/>
              <a:gd name="T12" fmla="*/ 495 w 2416"/>
              <a:gd name="T13" fmla="*/ 701 h 1519"/>
              <a:gd name="T14" fmla="*/ 495 w 2416"/>
              <a:gd name="T15" fmla="*/ 1153 h 1519"/>
              <a:gd name="T16" fmla="*/ 517 w 2416"/>
              <a:gd name="T17" fmla="*/ 1211 h 1519"/>
              <a:gd name="T18" fmla="*/ 1213 w 2416"/>
              <a:gd name="T19" fmla="*/ 1519 h 1519"/>
              <a:gd name="T20" fmla="*/ 1898 w 2416"/>
              <a:gd name="T21" fmla="*/ 1223 h 1519"/>
              <a:gd name="T22" fmla="*/ 1921 w 2416"/>
              <a:gd name="T23" fmla="*/ 1164 h 1519"/>
              <a:gd name="T24" fmla="*/ 1921 w 2416"/>
              <a:gd name="T25" fmla="*/ 702 h 1519"/>
              <a:gd name="T26" fmla="*/ 2101 w 2416"/>
              <a:gd name="T27" fmla="*/ 640 h 1519"/>
              <a:gd name="T28" fmla="*/ 2101 w 2416"/>
              <a:gd name="T29" fmla="*/ 858 h 1519"/>
              <a:gd name="T30" fmla="*/ 2068 w 2416"/>
              <a:gd name="T31" fmla="*/ 926 h 1519"/>
              <a:gd name="T32" fmla="*/ 2068 w 2416"/>
              <a:gd name="T33" fmla="*/ 1138 h 1519"/>
              <a:gd name="T34" fmla="*/ 2155 w 2416"/>
              <a:gd name="T35" fmla="*/ 1224 h 1519"/>
              <a:gd name="T36" fmla="*/ 2241 w 2416"/>
              <a:gd name="T37" fmla="*/ 1138 h 1519"/>
              <a:gd name="T38" fmla="*/ 2241 w 2416"/>
              <a:gd name="T39" fmla="*/ 926 h 1519"/>
              <a:gd name="T40" fmla="*/ 2208 w 2416"/>
              <a:gd name="T41" fmla="*/ 858 h 1519"/>
              <a:gd name="T42" fmla="*/ 2208 w 2416"/>
              <a:gd name="T43" fmla="*/ 604 h 1519"/>
              <a:gd name="T44" fmla="*/ 2357 w 2416"/>
              <a:gd name="T45" fmla="*/ 553 h 1519"/>
              <a:gd name="T46" fmla="*/ 2416 w 2416"/>
              <a:gd name="T47" fmla="*/ 471 h 1519"/>
              <a:gd name="T48" fmla="*/ 2357 w 2416"/>
              <a:gd name="T49" fmla="*/ 389 h 1519"/>
              <a:gd name="T50" fmla="*/ 1748 w 2416"/>
              <a:gd name="T51" fmla="*/ 1128 h 1519"/>
              <a:gd name="T52" fmla="*/ 1213 w 2416"/>
              <a:gd name="T53" fmla="*/ 1345 h 1519"/>
              <a:gd name="T54" fmla="*/ 668 w 2416"/>
              <a:gd name="T55" fmla="*/ 1118 h 1519"/>
              <a:gd name="T56" fmla="*/ 668 w 2416"/>
              <a:gd name="T57" fmla="*/ 760 h 1519"/>
              <a:gd name="T58" fmla="*/ 1183 w 2416"/>
              <a:gd name="T59" fmla="*/ 935 h 1519"/>
              <a:gd name="T60" fmla="*/ 1211 w 2416"/>
              <a:gd name="T61" fmla="*/ 939 h 1519"/>
              <a:gd name="T62" fmla="*/ 1239 w 2416"/>
              <a:gd name="T63" fmla="*/ 935 h 1519"/>
              <a:gd name="T64" fmla="*/ 1748 w 2416"/>
              <a:gd name="T65" fmla="*/ 761 h 1519"/>
              <a:gd name="T66" fmla="*/ 1748 w 2416"/>
              <a:gd name="T67" fmla="*/ 1128 h 1519"/>
              <a:gd name="T68" fmla="*/ 1210 w 2416"/>
              <a:gd name="T69" fmla="*/ 761 h 1519"/>
              <a:gd name="T70" fmla="*/ 356 w 2416"/>
              <a:gd name="T71" fmla="*/ 470 h 1519"/>
              <a:gd name="T72" fmla="*/ 1208 w 2416"/>
              <a:gd name="T73" fmla="*/ 180 h 1519"/>
              <a:gd name="T74" fmla="*/ 2061 w 2416"/>
              <a:gd name="T75" fmla="*/ 471 h 1519"/>
              <a:gd name="T76" fmla="*/ 1210 w 2416"/>
              <a:gd name="T77" fmla="*/ 761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6" h="1519">
                <a:moveTo>
                  <a:pt x="2357" y="389"/>
                </a:moveTo>
                <a:lnTo>
                  <a:pt x="1236" y="6"/>
                </a:lnTo>
                <a:cubicBezTo>
                  <a:pt x="1218" y="0"/>
                  <a:pt x="1198" y="0"/>
                  <a:pt x="1180" y="6"/>
                </a:cubicBezTo>
                <a:lnTo>
                  <a:pt x="59" y="389"/>
                </a:lnTo>
                <a:cubicBezTo>
                  <a:pt x="24" y="400"/>
                  <a:pt x="0" y="433"/>
                  <a:pt x="0" y="471"/>
                </a:cubicBezTo>
                <a:cubicBezTo>
                  <a:pt x="0" y="508"/>
                  <a:pt x="24" y="541"/>
                  <a:pt x="59" y="553"/>
                </a:cubicBezTo>
                <a:lnTo>
                  <a:pt x="495" y="701"/>
                </a:lnTo>
                <a:lnTo>
                  <a:pt x="495" y="1153"/>
                </a:lnTo>
                <a:cubicBezTo>
                  <a:pt x="495" y="1174"/>
                  <a:pt x="503" y="1195"/>
                  <a:pt x="517" y="1211"/>
                </a:cubicBezTo>
                <a:cubicBezTo>
                  <a:pt x="695" y="1406"/>
                  <a:pt x="949" y="1519"/>
                  <a:pt x="1213" y="1519"/>
                </a:cubicBezTo>
                <a:cubicBezTo>
                  <a:pt x="1475" y="1519"/>
                  <a:pt x="1718" y="1414"/>
                  <a:pt x="1898" y="1223"/>
                </a:cubicBezTo>
                <a:cubicBezTo>
                  <a:pt x="1913" y="1207"/>
                  <a:pt x="1921" y="1186"/>
                  <a:pt x="1921" y="1164"/>
                </a:cubicBezTo>
                <a:lnTo>
                  <a:pt x="1921" y="702"/>
                </a:lnTo>
                <a:lnTo>
                  <a:pt x="2101" y="640"/>
                </a:lnTo>
                <a:lnTo>
                  <a:pt x="2101" y="858"/>
                </a:lnTo>
                <a:cubicBezTo>
                  <a:pt x="2081" y="874"/>
                  <a:pt x="2068" y="898"/>
                  <a:pt x="2068" y="926"/>
                </a:cubicBezTo>
                <a:lnTo>
                  <a:pt x="2068" y="1138"/>
                </a:lnTo>
                <a:cubicBezTo>
                  <a:pt x="2068" y="1185"/>
                  <a:pt x="2107" y="1224"/>
                  <a:pt x="2155" y="1224"/>
                </a:cubicBezTo>
                <a:cubicBezTo>
                  <a:pt x="2203" y="1224"/>
                  <a:pt x="2241" y="1185"/>
                  <a:pt x="2241" y="1138"/>
                </a:cubicBezTo>
                <a:lnTo>
                  <a:pt x="2241" y="926"/>
                </a:lnTo>
                <a:cubicBezTo>
                  <a:pt x="2241" y="898"/>
                  <a:pt x="2228" y="874"/>
                  <a:pt x="2208" y="858"/>
                </a:cubicBezTo>
                <a:lnTo>
                  <a:pt x="2208" y="604"/>
                </a:lnTo>
                <a:lnTo>
                  <a:pt x="2357" y="553"/>
                </a:lnTo>
                <a:cubicBezTo>
                  <a:pt x="2393" y="541"/>
                  <a:pt x="2416" y="508"/>
                  <a:pt x="2416" y="471"/>
                </a:cubicBezTo>
                <a:cubicBezTo>
                  <a:pt x="2416" y="433"/>
                  <a:pt x="2392" y="400"/>
                  <a:pt x="2357" y="389"/>
                </a:cubicBezTo>
                <a:close/>
                <a:moveTo>
                  <a:pt x="1748" y="1128"/>
                </a:moveTo>
                <a:cubicBezTo>
                  <a:pt x="1604" y="1268"/>
                  <a:pt x="1415" y="1345"/>
                  <a:pt x="1213" y="1345"/>
                </a:cubicBezTo>
                <a:cubicBezTo>
                  <a:pt x="1009" y="1345"/>
                  <a:pt x="812" y="1263"/>
                  <a:pt x="668" y="1118"/>
                </a:cubicBezTo>
                <a:lnTo>
                  <a:pt x="668" y="760"/>
                </a:lnTo>
                <a:lnTo>
                  <a:pt x="1183" y="935"/>
                </a:lnTo>
                <a:cubicBezTo>
                  <a:pt x="1192" y="938"/>
                  <a:pt x="1201" y="939"/>
                  <a:pt x="1211" y="939"/>
                </a:cubicBezTo>
                <a:cubicBezTo>
                  <a:pt x="1220" y="939"/>
                  <a:pt x="1229" y="938"/>
                  <a:pt x="1239" y="935"/>
                </a:cubicBezTo>
                <a:lnTo>
                  <a:pt x="1748" y="761"/>
                </a:lnTo>
                <a:lnTo>
                  <a:pt x="1748" y="1128"/>
                </a:lnTo>
                <a:close/>
                <a:moveTo>
                  <a:pt x="1210" y="761"/>
                </a:moveTo>
                <a:lnTo>
                  <a:pt x="356" y="470"/>
                </a:lnTo>
                <a:lnTo>
                  <a:pt x="1208" y="180"/>
                </a:lnTo>
                <a:lnTo>
                  <a:pt x="2061" y="471"/>
                </a:lnTo>
                <a:lnTo>
                  <a:pt x="1210" y="761"/>
                </a:lnTo>
                <a:close/>
              </a:path>
            </a:pathLst>
          </a:custGeom>
          <a:solidFill>
            <a:srgbClr val="FEF4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nvGrpSpPr>
          <p:cNvPr id="82" name="组合 81"/>
          <p:cNvGrpSpPr/>
          <p:nvPr/>
        </p:nvGrpSpPr>
        <p:grpSpPr>
          <a:xfrm>
            <a:off x="4940300" y="5319140"/>
            <a:ext cx="2311400" cy="498372"/>
            <a:chOff x="4940300" y="1652353"/>
            <a:chExt cx="2311400" cy="498372"/>
          </a:xfrm>
        </p:grpSpPr>
        <p:sp>
          <p:nvSpPr>
            <p:cNvPr id="65" name="椭圆 64"/>
            <p:cNvSpPr/>
            <p:nvPr/>
          </p:nvSpPr>
          <p:spPr>
            <a:xfrm>
              <a:off x="4940300"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78" name="Oval 65"/>
            <p:cNvSpPr/>
            <p:nvPr/>
          </p:nvSpPr>
          <p:spPr>
            <a:xfrm>
              <a:off x="5074691" y="1781657"/>
              <a:ext cx="229590" cy="239764"/>
            </a:xfrm>
            <a:custGeom>
              <a:avLst/>
              <a:gdLst>
                <a:gd name="T0" fmla="*/ 10185 w 10671"/>
                <a:gd name="T1" fmla="*/ 3987 h 11145"/>
                <a:gd name="T2" fmla="*/ 10185 w 10671"/>
                <a:gd name="T3" fmla="*/ 2746 h 11145"/>
                <a:gd name="T4" fmla="*/ 7848 w 10671"/>
                <a:gd name="T5" fmla="*/ 408 h 11145"/>
                <a:gd name="T6" fmla="*/ 4449 w 10671"/>
                <a:gd name="T7" fmla="*/ 408 h 11145"/>
                <a:gd name="T8" fmla="*/ 4348 w 10671"/>
                <a:gd name="T9" fmla="*/ 200 h 11145"/>
                <a:gd name="T10" fmla="*/ 4030 w 10671"/>
                <a:gd name="T11" fmla="*/ 0 h 11145"/>
                <a:gd name="T12" fmla="*/ 2544 w 10671"/>
                <a:gd name="T13" fmla="*/ 0 h 11145"/>
                <a:gd name="T14" fmla="*/ 0 w 10671"/>
                <a:gd name="T15" fmla="*/ 2543 h 11145"/>
                <a:gd name="T16" fmla="*/ 0 w 10671"/>
                <a:gd name="T17" fmla="*/ 8601 h 11145"/>
                <a:gd name="T18" fmla="*/ 2544 w 10671"/>
                <a:gd name="T19" fmla="*/ 11145 h 11145"/>
                <a:gd name="T20" fmla="*/ 8128 w 10671"/>
                <a:gd name="T21" fmla="*/ 11145 h 11145"/>
                <a:gd name="T22" fmla="*/ 10671 w 10671"/>
                <a:gd name="T23" fmla="*/ 8601 h 11145"/>
                <a:gd name="T24" fmla="*/ 10671 w 10671"/>
                <a:gd name="T25" fmla="*/ 4612 h 11145"/>
                <a:gd name="T26" fmla="*/ 10185 w 10671"/>
                <a:gd name="T27" fmla="*/ 3987 h 11145"/>
                <a:gd name="T28" fmla="*/ 7848 w 10671"/>
                <a:gd name="T29" fmla="*/ 1115 h 11145"/>
                <a:gd name="T30" fmla="*/ 9479 w 10671"/>
                <a:gd name="T31" fmla="*/ 2746 h 11145"/>
                <a:gd name="T32" fmla="*/ 9479 w 10671"/>
                <a:gd name="T33" fmla="*/ 3966 h 11145"/>
                <a:gd name="T34" fmla="*/ 6166 w 10671"/>
                <a:gd name="T35" fmla="*/ 3966 h 11145"/>
                <a:gd name="T36" fmla="*/ 4790 w 10671"/>
                <a:gd name="T37" fmla="*/ 1115 h 11145"/>
                <a:gd name="T38" fmla="*/ 7848 w 10671"/>
                <a:gd name="T39" fmla="*/ 1115 h 11145"/>
                <a:gd name="T40" fmla="*/ 9964 w 10671"/>
                <a:gd name="T41" fmla="*/ 8601 h 11145"/>
                <a:gd name="T42" fmla="*/ 8126 w 10671"/>
                <a:gd name="T43" fmla="*/ 10438 h 11145"/>
                <a:gd name="T44" fmla="*/ 2544 w 10671"/>
                <a:gd name="T45" fmla="*/ 10438 h 11145"/>
                <a:gd name="T46" fmla="*/ 706 w 10671"/>
                <a:gd name="T47" fmla="*/ 8601 h 11145"/>
                <a:gd name="T48" fmla="*/ 706 w 10671"/>
                <a:gd name="T49" fmla="*/ 2543 h 11145"/>
                <a:gd name="T50" fmla="*/ 2544 w 10671"/>
                <a:gd name="T51" fmla="*/ 706 h 11145"/>
                <a:gd name="T52" fmla="*/ 3809 w 10671"/>
                <a:gd name="T53" fmla="*/ 706 h 11145"/>
                <a:gd name="T54" fmla="*/ 5626 w 10671"/>
                <a:gd name="T55" fmla="*/ 4472 h 11145"/>
                <a:gd name="T56" fmla="*/ 5944 w 10671"/>
                <a:gd name="T57" fmla="*/ 4672 h 11145"/>
                <a:gd name="T58" fmla="*/ 9964 w 10671"/>
                <a:gd name="T59" fmla="*/ 4672 h 11145"/>
                <a:gd name="T60" fmla="*/ 9964 w 10671"/>
                <a:gd name="T61" fmla="*/ 8601 h 1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671" h="11145">
                  <a:moveTo>
                    <a:pt x="10185" y="3987"/>
                  </a:moveTo>
                  <a:lnTo>
                    <a:pt x="10185" y="2746"/>
                  </a:lnTo>
                  <a:cubicBezTo>
                    <a:pt x="10185" y="1457"/>
                    <a:pt x="9136" y="408"/>
                    <a:pt x="7848" y="408"/>
                  </a:cubicBezTo>
                  <a:lnTo>
                    <a:pt x="4449" y="408"/>
                  </a:lnTo>
                  <a:lnTo>
                    <a:pt x="4348" y="200"/>
                  </a:lnTo>
                  <a:cubicBezTo>
                    <a:pt x="4289" y="77"/>
                    <a:pt x="4165" y="0"/>
                    <a:pt x="4030" y="0"/>
                  </a:cubicBezTo>
                  <a:lnTo>
                    <a:pt x="2544" y="0"/>
                  </a:lnTo>
                  <a:cubicBezTo>
                    <a:pt x="1141" y="0"/>
                    <a:pt x="0" y="1141"/>
                    <a:pt x="0" y="2543"/>
                  </a:cubicBezTo>
                  <a:lnTo>
                    <a:pt x="0" y="8601"/>
                  </a:lnTo>
                  <a:cubicBezTo>
                    <a:pt x="0" y="10003"/>
                    <a:pt x="1141" y="11145"/>
                    <a:pt x="2544" y="11145"/>
                  </a:cubicBezTo>
                  <a:lnTo>
                    <a:pt x="8128" y="11145"/>
                  </a:lnTo>
                  <a:cubicBezTo>
                    <a:pt x="9530" y="11145"/>
                    <a:pt x="10671" y="10003"/>
                    <a:pt x="10671" y="8601"/>
                  </a:cubicBezTo>
                  <a:lnTo>
                    <a:pt x="10671" y="4612"/>
                  </a:lnTo>
                  <a:cubicBezTo>
                    <a:pt x="10670" y="4311"/>
                    <a:pt x="10464" y="4058"/>
                    <a:pt x="10185" y="3987"/>
                  </a:cubicBezTo>
                  <a:close/>
                  <a:moveTo>
                    <a:pt x="7848" y="1115"/>
                  </a:moveTo>
                  <a:cubicBezTo>
                    <a:pt x="8748" y="1115"/>
                    <a:pt x="9479" y="1846"/>
                    <a:pt x="9479" y="2746"/>
                  </a:cubicBezTo>
                  <a:lnTo>
                    <a:pt x="9479" y="3966"/>
                  </a:lnTo>
                  <a:lnTo>
                    <a:pt x="6166" y="3966"/>
                  </a:lnTo>
                  <a:lnTo>
                    <a:pt x="4790" y="1115"/>
                  </a:lnTo>
                  <a:lnTo>
                    <a:pt x="7848" y="1115"/>
                  </a:lnTo>
                  <a:close/>
                  <a:moveTo>
                    <a:pt x="9964" y="8601"/>
                  </a:moveTo>
                  <a:cubicBezTo>
                    <a:pt x="9964" y="9615"/>
                    <a:pt x="9140" y="10438"/>
                    <a:pt x="8126" y="10438"/>
                  </a:cubicBezTo>
                  <a:lnTo>
                    <a:pt x="2544" y="10438"/>
                  </a:lnTo>
                  <a:cubicBezTo>
                    <a:pt x="1530" y="10438"/>
                    <a:pt x="706" y="9615"/>
                    <a:pt x="706" y="8601"/>
                  </a:cubicBezTo>
                  <a:lnTo>
                    <a:pt x="706" y="2543"/>
                  </a:lnTo>
                  <a:cubicBezTo>
                    <a:pt x="706" y="1530"/>
                    <a:pt x="1530" y="706"/>
                    <a:pt x="2544" y="706"/>
                  </a:cubicBezTo>
                  <a:lnTo>
                    <a:pt x="3809" y="706"/>
                  </a:lnTo>
                  <a:lnTo>
                    <a:pt x="5626" y="4472"/>
                  </a:lnTo>
                  <a:cubicBezTo>
                    <a:pt x="5685" y="4595"/>
                    <a:pt x="5809" y="4672"/>
                    <a:pt x="5944" y="4672"/>
                  </a:cubicBezTo>
                  <a:lnTo>
                    <a:pt x="9964" y="4672"/>
                  </a:lnTo>
                  <a:lnTo>
                    <a:pt x="9964" y="8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69" name="椭圆 68"/>
            <p:cNvSpPr/>
            <p:nvPr/>
          </p:nvSpPr>
          <p:spPr>
            <a:xfrm>
              <a:off x="5544643"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79" name="Oval 69"/>
            <p:cNvSpPr/>
            <p:nvPr/>
          </p:nvSpPr>
          <p:spPr>
            <a:xfrm>
              <a:off x="5687277" y="1781657"/>
              <a:ext cx="213104" cy="239764"/>
            </a:xfrm>
            <a:custGeom>
              <a:avLst/>
              <a:gdLst>
                <a:gd name="T0" fmla="*/ 1920 w 10240"/>
                <a:gd name="T1" fmla="*/ 6720 h 11520"/>
                <a:gd name="T2" fmla="*/ 2240 w 10240"/>
                <a:gd name="T3" fmla="*/ 7040 h 11520"/>
                <a:gd name="T4" fmla="*/ 6080 w 10240"/>
                <a:gd name="T5" fmla="*/ 7040 h 11520"/>
                <a:gd name="T6" fmla="*/ 6400 w 10240"/>
                <a:gd name="T7" fmla="*/ 6720 h 11520"/>
                <a:gd name="T8" fmla="*/ 6080 w 10240"/>
                <a:gd name="T9" fmla="*/ 6400 h 11520"/>
                <a:gd name="T10" fmla="*/ 2240 w 10240"/>
                <a:gd name="T11" fmla="*/ 6400 h 11520"/>
                <a:gd name="T12" fmla="*/ 1920 w 10240"/>
                <a:gd name="T13" fmla="*/ 6720 h 11520"/>
                <a:gd name="T14" fmla="*/ 6080 w 10240"/>
                <a:gd name="T15" fmla="*/ 8320 h 11520"/>
                <a:gd name="T16" fmla="*/ 2240 w 10240"/>
                <a:gd name="T17" fmla="*/ 8320 h 11520"/>
                <a:gd name="T18" fmla="*/ 1920 w 10240"/>
                <a:gd name="T19" fmla="*/ 8640 h 11520"/>
                <a:gd name="T20" fmla="*/ 2240 w 10240"/>
                <a:gd name="T21" fmla="*/ 8960 h 11520"/>
                <a:gd name="T22" fmla="*/ 6080 w 10240"/>
                <a:gd name="T23" fmla="*/ 8960 h 11520"/>
                <a:gd name="T24" fmla="*/ 6400 w 10240"/>
                <a:gd name="T25" fmla="*/ 8640 h 11520"/>
                <a:gd name="T26" fmla="*/ 6080 w 10240"/>
                <a:gd name="T27" fmla="*/ 8320 h 11520"/>
                <a:gd name="T28" fmla="*/ 2240 w 10240"/>
                <a:gd name="T29" fmla="*/ 5120 h 11520"/>
                <a:gd name="T30" fmla="*/ 4160 w 10240"/>
                <a:gd name="T31" fmla="*/ 5120 h 11520"/>
                <a:gd name="T32" fmla="*/ 4480 w 10240"/>
                <a:gd name="T33" fmla="*/ 4800 h 11520"/>
                <a:gd name="T34" fmla="*/ 4160 w 10240"/>
                <a:gd name="T35" fmla="*/ 4480 h 11520"/>
                <a:gd name="T36" fmla="*/ 2240 w 10240"/>
                <a:gd name="T37" fmla="*/ 4480 h 11520"/>
                <a:gd name="T38" fmla="*/ 1920 w 10240"/>
                <a:gd name="T39" fmla="*/ 4800 h 11520"/>
                <a:gd name="T40" fmla="*/ 2240 w 10240"/>
                <a:gd name="T41" fmla="*/ 5120 h 11520"/>
                <a:gd name="T42" fmla="*/ 9920 w 10240"/>
                <a:gd name="T43" fmla="*/ 0 h 11520"/>
                <a:gd name="T44" fmla="*/ 1920 w 10240"/>
                <a:gd name="T45" fmla="*/ 0 h 11520"/>
                <a:gd name="T46" fmla="*/ 1600 w 10240"/>
                <a:gd name="T47" fmla="*/ 320 h 11520"/>
                <a:gd name="T48" fmla="*/ 1600 w 10240"/>
                <a:gd name="T49" fmla="*/ 1920 h 11520"/>
                <a:gd name="T50" fmla="*/ 320 w 10240"/>
                <a:gd name="T51" fmla="*/ 1920 h 11520"/>
                <a:gd name="T52" fmla="*/ 0 w 10240"/>
                <a:gd name="T53" fmla="*/ 2240 h 11520"/>
                <a:gd name="T54" fmla="*/ 0 w 10240"/>
                <a:gd name="T55" fmla="*/ 11200 h 11520"/>
                <a:gd name="T56" fmla="*/ 320 w 10240"/>
                <a:gd name="T57" fmla="*/ 11520 h 11520"/>
                <a:gd name="T58" fmla="*/ 8000 w 10240"/>
                <a:gd name="T59" fmla="*/ 11520 h 11520"/>
                <a:gd name="T60" fmla="*/ 8320 w 10240"/>
                <a:gd name="T61" fmla="*/ 11200 h 11520"/>
                <a:gd name="T62" fmla="*/ 8320 w 10240"/>
                <a:gd name="T63" fmla="*/ 10240 h 11520"/>
                <a:gd name="T64" fmla="*/ 9920 w 10240"/>
                <a:gd name="T65" fmla="*/ 10240 h 11520"/>
                <a:gd name="T66" fmla="*/ 10240 w 10240"/>
                <a:gd name="T67" fmla="*/ 9920 h 11520"/>
                <a:gd name="T68" fmla="*/ 10240 w 10240"/>
                <a:gd name="T69" fmla="*/ 320 h 11520"/>
                <a:gd name="T70" fmla="*/ 9920 w 10240"/>
                <a:gd name="T71" fmla="*/ 0 h 11520"/>
                <a:gd name="T72" fmla="*/ 7680 w 10240"/>
                <a:gd name="T73" fmla="*/ 10880 h 11520"/>
                <a:gd name="T74" fmla="*/ 640 w 10240"/>
                <a:gd name="T75" fmla="*/ 10880 h 11520"/>
                <a:gd name="T76" fmla="*/ 640 w 10240"/>
                <a:gd name="T77" fmla="*/ 2560 h 11520"/>
                <a:gd name="T78" fmla="*/ 7680 w 10240"/>
                <a:gd name="T79" fmla="*/ 2560 h 11520"/>
                <a:gd name="T80" fmla="*/ 7680 w 10240"/>
                <a:gd name="T81" fmla="*/ 10880 h 11520"/>
                <a:gd name="T82" fmla="*/ 8000 w 10240"/>
                <a:gd name="T83" fmla="*/ 1920 h 11520"/>
                <a:gd name="T84" fmla="*/ 2240 w 10240"/>
                <a:gd name="T85" fmla="*/ 1920 h 11520"/>
                <a:gd name="T86" fmla="*/ 2240 w 10240"/>
                <a:gd name="T87" fmla="*/ 640 h 11520"/>
                <a:gd name="T88" fmla="*/ 9600 w 10240"/>
                <a:gd name="T89" fmla="*/ 640 h 11520"/>
                <a:gd name="T90" fmla="*/ 9600 w 10240"/>
                <a:gd name="T91" fmla="*/ 9600 h 11520"/>
                <a:gd name="T92" fmla="*/ 8320 w 10240"/>
                <a:gd name="T93" fmla="*/ 9600 h 11520"/>
                <a:gd name="T94" fmla="*/ 8320 w 10240"/>
                <a:gd name="T95" fmla="*/ 2240 h 11520"/>
                <a:gd name="T96" fmla="*/ 8000 w 10240"/>
                <a:gd name="T97" fmla="*/ 1920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240" h="11520">
                  <a:moveTo>
                    <a:pt x="1920" y="6720"/>
                  </a:moveTo>
                  <a:cubicBezTo>
                    <a:pt x="1920" y="6880"/>
                    <a:pt x="2080" y="7040"/>
                    <a:pt x="2240" y="7040"/>
                  </a:cubicBezTo>
                  <a:lnTo>
                    <a:pt x="6080" y="7040"/>
                  </a:lnTo>
                  <a:cubicBezTo>
                    <a:pt x="6240" y="7040"/>
                    <a:pt x="6400" y="6880"/>
                    <a:pt x="6400" y="6720"/>
                  </a:cubicBezTo>
                  <a:cubicBezTo>
                    <a:pt x="6400" y="6560"/>
                    <a:pt x="6240" y="6400"/>
                    <a:pt x="6080" y="6400"/>
                  </a:cubicBezTo>
                  <a:lnTo>
                    <a:pt x="2240" y="6400"/>
                  </a:lnTo>
                  <a:cubicBezTo>
                    <a:pt x="2080" y="6400"/>
                    <a:pt x="1920" y="6560"/>
                    <a:pt x="1920" y="6720"/>
                  </a:cubicBezTo>
                  <a:close/>
                  <a:moveTo>
                    <a:pt x="6080" y="8320"/>
                  </a:moveTo>
                  <a:lnTo>
                    <a:pt x="2240" y="8320"/>
                  </a:lnTo>
                  <a:cubicBezTo>
                    <a:pt x="2080" y="8320"/>
                    <a:pt x="1920" y="8448"/>
                    <a:pt x="1920" y="8640"/>
                  </a:cubicBezTo>
                  <a:cubicBezTo>
                    <a:pt x="1920" y="8800"/>
                    <a:pt x="2080" y="8960"/>
                    <a:pt x="2240" y="8960"/>
                  </a:cubicBezTo>
                  <a:lnTo>
                    <a:pt x="6080" y="8960"/>
                  </a:lnTo>
                  <a:cubicBezTo>
                    <a:pt x="6240" y="8960"/>
                    <a:pt x="6400" y="8800"/>
                    <a:pt x="6400" y="8640"/>
                  </a:cubicBezTo>
                  <a:cubicBezTo>
                    <a:pt x="6400" y="8448"/>
                    <a:pt x="6240" y="8320"/>
                    <a:pt x="6080" y="8320"/>
                  </a:cubicBezTo>
                  <a:close/>
                  <a:moveTo>
                    <a:pt x="2240" y="5120"/>
                  </a:moveTo>
                  <a:lnTo>
                    <a:pt x="4160" y="5120"/>
                  </a:lnTo>
                  <a:cubicBezTo>
                    <a:pt x="4320" y="5120"/>
                    <a:pt x="4480" y="4960"/>
                    <a:pt x="4480" y="4800"/>
                  </a:cubicBezTo>
                  <a:cubicBezTo>
                    <a:pt x="4480" y="4640"/>
                    <a:pt x="4320" y="4480"/>
                    <a:pt x="4160" y="4480"/>
                  </a:cubicBezTo>
                  <a:lnTo>
                    <a:pt x="2240" y="4480"/>
                  </a:lnTo>
                  <a:cubicBezTo>
                    <a:pt x="2080" y="4480"/>
                    <a:pt x="1920" y="4640"/>
                    <a:pt x="1920" y="4800"/>
                  </a:cubicBezTo>
                  <a:cubicBezTo>
                    <a:pt x="1920" y="4960"/>
                    <a:pt x="2080" y="5120"/>
                    <a:pt x="2240" y="5120"/>
                  </a:cubicBezTo>
                  <a:close/>
                  <a:moveTo>
                    <a:pt x="9920" y="0"/>
                  </a:moveTo>
                  <a:lnTo>
                    <a:pt x="1920" y="0"/>
                  </a:lnTo>
                  <a:cubicBezTo>
                    <a:pt x="1760" y="0"/>
                    <a:pt x="1600" y="160"/>
                    <a:pt x="1600" y="320"/>
                  </a:cubicBezTo>
                  <a:lnTo>
                    <a:pt x="1600" y="1920"/>
                  </a:lnTo>
                  <a:lnTo>
                    <a:pt x="320" y="1920"/>
                  </a:lnTo>
                  <a:cubicBezTo>
                    <a:pt x="160" y="1920"/>
                    <a:pt x="0" y="2080"/>
                    <a:pt x="0" y="2240"/>
                  </a:cubicBezTo>
                  <a:lnTo>
                    <a:pt x="0" y="11200"/>
                  </a:lnTo>
                  <a:cubicBezTo>
                    <a:pt x="0" y="11360"/>
                    <a:pt x="160" y="11520"/>
                    <a:pt x="320" y="11520"/>
                  </a:cubicBezTo>
                  <a:lnTo>
                    <a:pt x="8000" y="11520"/>
                  </a:lnTo>
                  <a:cubicBezTo>
                    <a:pt x="8192" y="11520"/>
                    <a:pt x="8320" y="11392"/>
                    <a:pt x="8320" y="11200"/>
                  </a:cubicBezTo>
                  <a:lnTo>
                    <a:pt x="8320" y="10240"/>
                  </a:lnTo>
                  <a:lnTo>
                    <a:pt x="9920" y="10240"/>
                  </a:lnTo>
                  <a:cubicBezTo>
                    <a:pt x="10080" y="10240"/>
                    <a:pt x="10240" y="10080"/>
                    <a:pt x="10240" y="9920"/>
                  </a:cubicBezTo>
                  <a:lnTo>
                    <a:pt x="10240" y="320"/>
                  </a:lnTo>
                  <a:cubicBezTo>
                    <a:pt x="10240" y="160"/>
                    <a:pt x="10080" y="0"/>
                    <a:pt x="9920" y="0"/>
                  </a:cubicBezTo>
                  <a:close/>
                  <a:moveTo>
                    <a:pt x="7680" y="10880"/>
                  </a:moveTo>
                  <a:lnTo>
                    <a:pt x="640" y="10880"/>
                  </a:lnTo>
                  <a:lnTo>
                    <a:pt x="640" y="2560"/>
                  </a:lnTo>
                  <a:lnTo>
                    <a:pt x="7680" y="2560"/>
                  </a:lnTo>
                  <a:lnTo>
                    <a:pt x="7680" y="10880"/>
                  </a:lnTo>
                  <a:close/>
                  <a:moveTo>
                    <a:pt x="8000" y="1920"/>
                  </a:moveTo>
                  <a:lnTo>
                    <a:pt x="2240" y="1920"/>
                  </a:lnTo>
                  <a:lnTo>
                    <a:pt x="2240" y="640"/>
                  </a:lnTo>
                  <a:lnTo>
                    <a:pt x="9600" y="640"/>
                  </a:lnTo>
                  <a:lnTo>
                    <a:pt x="9600" y="9600"/>
                  </a:lnTo>
                  <a:lnTo>
                    <a:pt x="8320" y="9600"/>
                  </a:lnTo>
                  <a:lnTo>
                    <a:pt x="8320" y="2240"/>
                  </a:lnTo>
                  <a:cubicBezTo>
                    <a:pt x="8320" y="2080"/>
                    <a:pt x="8160" y="1920"/>
                    <a:pt x="8000" y="19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72" name="椭圆 71"/>
            <p:cNvSpPr/>
            <p:nvPr/>
          </p:nvSpPr>
          <p:spPr>
            <a:xfrm>
              <a:off x="6148986"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81" name="Oval 72"/>
            <p:cNvSpPr/>
            <p:nvPr/>
          </p:nvSpPr>
          <p:spPr>
            <a:xfrm>
              <a:off x="6283389" y="1781657"/>
              <a:ext cx="229566" cy="239764"/>
            </a:xfrm>
            <a:custGeom>
              <a:avLst/>
              <a:gdLst>
                <a:gd name="connsiteX0" fmla="*/ 250747 w 509195"/>
                <a:gd name="connsiteY0" fmla="*/ 154157 h 531813"/>
                <a:gd name="connsiteX1" fmla="*/ 266746 w 509195"/>
                <a:gd name="connsiteY1" fmla="*/ 170161 h 531813"/>
                <a:gd name="connsiteX2" fmla="*/ 266746 w 509195"/>
                <a:gd name="connsiteY2" fmla="*/ 258468 h 531813"/>
                <a:gd name="connsiteX3" fmla="*/ 360505 w 509195"/>
                <a:gd name="connsiteY3" fmla="*/ 352252 h 531813"/>
                <a:gd name="connsiteX4" fmla="*/ 360505 w 509195"/>
                <a:gd name="connsiteY4" fmla="*/ 374924 h 531813"/>
                <a:gd name="connsiteX5" fmla="*/ 349220 w 509195"/>
                <a:gd name="connsiteY5" fmla="*/ 379639 h 531813"/>
                <a:gd name="connsiteX6" fmla="*/ 337887 w 509195"/>
                <a:gd name="connsiteY6" fmla="*/ 374924 h 531813"/>
                <a:gd name="connsiteX7" fmla="*/ 242604 w 509195"/>
                <a:gd name="connsiteY7" fmla="*/ 279520 h 531813"/>
                <a:gd name="connsiteX8" fmla="*/ 234985 w 509195"/>
                <a:gd name="connsiteY8" fmla="*/ 268470 h 531813"/>
                <a:gd name="connsiteX9" fmla="*/ 234747 w 509195"/>
                <a:gd name="connsiteY9" fmla="*/ 262850 h 531813"/>
                <a:gd name="connsiteX10" fmla="*/ 234747 w 509195"/>
                <a:gd name="connsiteY10" fmla="*/ 170161 h 531813"/>
                <a:gd name="connsiteX11" fmla="*/ 250747 w 509195"/>
                <a:gd name="connsiteY11" fmla="*/ 154157 h 531813"/>
                <a:gd name="connsiteX12" fmla="*/ 120928 w 509195"/>
                <a:gd name="connsiteY12" fmla="*/ 32048 h 531813"/>
                <a:gd name="connsiteX13" fmla="*/ 32006 w 509195"/>
                <a:gd name="connsiteY13" fmla="*/ 120905 h 531813"/>
                <a:gd name="connsiteX14" fmla="*/ 32006 w 509195"/>
                <a:gd name="connsiteY14" fmla="*/ 410908 h 531813"/>
                <a:gd name="connsiteX15" fmla="*/ 120928 w 509195"/>
                <a:gd name="connsiteY15" fmla="*/ 499765 h 531813"/>
                <a:gd name="connsiteX16" fmla="*/ 388219 w 509195"/>
                <a:gd name="connsiteY16" fmla="*/ 499765 h 531813"/>
                <a:gd name="connsiteX17" fmla="*/ 477141 w 509195"/>
                <a:gd name="connsiteY17" fmla="*/ 410908 h 531813"/>
                <a:gd name="connsiteX18" fmla="*/ 477189 w 509195"/>
                <a:gd name="connsiteY18" fmla="*/ 410908 h 531813"/>
                <a:gd name="connsiteX19" fmla="*/ 477189 w 509195"/>
                <a:gd name="connsiteY19" fmla="*/ 120905 h 531813"/>
                <a:gd name="connsiteX20" fmla="*/ 388314 w 509195"/>
                <a:gd name="connsiteY20" fmla="*/ 32048 h 531813"/>
                <a:gd name="connsiteX21" fmla="*/ 120928 w 509195"/>
                <a:gd name="connsiteY21" fmla="*/ 0 h 531813"/>
                <a:gd name="connsiteX22" fmla="*/ 388219 w 509195"/>
                <a:gd name="connsiteY22" fmla="*/ 0 h 531813"/>
                <a:gd name="connsiteX23" fmla="*/ 509195 w 509195"/>
                <a:gd name="connsiteY23" fmla="*/ 120905 h 531813"/>
                <a:gd name="connsiteX24" fmla="*/ 509195 w 509195"/>
                <a:gd name="connsiteY24" fmla="*/ 410908 h 531813"/>
                <a:gd name="connsiteX25" fmla="*/ 388314 w 509195"/>
                <a:gd name="connsiteY25" fmla="*/ 531813 h 531813"/>
                <a:gd name="connsiteX26" fmla="*/ 120928 w 509195"/>
                <a:gd name="connsiteY26" fmla="*/ 531813 h 531813"/>
                <a:gd name="connsiteX27" fmla="*/ 0 w 509195"/>
                <a:gd name="connsiteY27" fmla="*/ 410908 h 531813"/>
                <a:gd name="connsiteX28" fmla="*/ 0 w 509195"/>
                <a:gd name="connsiteY28" fmla="*/ 120905 h 531813"/>
                <a:gd name="connsiteX29" fmla="*/ 120928 w 509195"/>
                <a:gd name="connsiteY29" fmla="*/ 0 h 531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9195" h="531813">
                  <a:moveTo>
                    <a:pt x="250747" y="154157"/>
                  </a:moveTo>
                  <a:cubicBezTo>
                    <a:pt x="259556" y="154157"/>
                    <a:pt x="266746" y="161302"/>
                    <a:pt x="266746" y="170161"/>
                  </a:cubicBezTo>
                  <a:lnTo>
                    <a:pt x="266746" y="258468"/>
                  </a:lnTo>
                  <a:lnTo>
                    <a:pt x="360505" y="352252"/>
                  </a:lnTo>
                  <a:cubicBezTo>
                    <a:pt x="366743" y="358491"/>
                    <a:pt x="366743" y="368684"/>
                    <a:pt x="360505" y="374924"/>
                  </a:cubicBezTo>
                  <a:cubicBezTo>
                    <a:pt x="357410" y="378067"/>
                    <a:pt x="353315" y="379639"/>
                    <a:pt x="349220" y="379639"/>
                  </a:cubicBezTo>
                  <a:cubicBezTo>
                    <a:pt x="345077" y="379639"/>
                    <a:pt x="341030" y="378067"/>
                    <a:pt x="337887" y="374924"/>
                  </a:cubicBezTo>
                  <a:lnTo>
                    <a:pt x="242604" y="279520"/>
                  </a:lnTo>
                  <a:cubicBezTo>
                    <a:pt x="238604" y="277139"/>
                    <a:pt x="235747" y="273138"/>
                    <a:pt x="234985" y="268470"/>
                  </a:cubicBezTo>
                  <a:cubicBezTo>
                    <a:pt x="234557" y="266612"/>
                    <a:pt x="234509" y="264755"/>
                    <a:pt x="234747" y="262850"/>
                  </a:cubicBezTo>
                  <a:lnTo>
                    <a:pt x="234747" y="170161"/>
                  </a:lnTo>
                  <a:cubicBezTo>
                    <a:pt x="234747" y="161349"/>
                    <a:pt x="241890" y="154157"/>
                    <a:pt x="250747" y="154157"/>
                  </a:cubicBezTo>
                  <a:close/>
                  <a:moveTo>
                    <a:pt x="120928" y="32048"/>
                  </a:moveTo>
                  <a:cubicBezTo>
                    <a:pt x="71919" y="32048"/>
                    <a:pt x="32006" y="71905"/>
                    <a:pt x="32006" y="120905"/>
                  </a:cubicBezTo>
                  <a:lnTo>
                    <a:pt x="32006" y="410908"/>
                  </a:lnTo>
                  <a:cubicBezTo>
                    <a:pt x="32006" y="459908"/>
                    <a:pt x="71919" y="499765"/>
                    <a:pt x="120928" y="499765"/>
                  </a:cubicBezTo>
                  <a:lnTo>
                    <a:pt x="388219" y="499765"/>
                  </a:lnTo>
                  <a:cubicBezTo>
                    <a:pt x="437229" y="499765"/>
                    <a:pt x="477141" y="459908"/>
                    <a:pt x="477141" y="410908"/>
                  </a:cubicBezTo>
                  <a:lnTo>
                    <a:pt x="477189" y="410908"/>
                  </a:lnTo>
                  <a:lnTo>
                    <a:pt x="477189" y="120905"/>
                  </a:lnTo>
                  <a:cubicBezTo>
                    <a:pt x="477189" y="71905"/>
                    <a:pt x="437276" y="32048"/>
                    <a:pt x="388314" y="32048"/>
                  </a:cubicBezTo>
                  <a:close/>
                  <a:moveTo>
                    <a:pt x="120928" y="0"/>
                  </a:moveTo>
                  <a:lnTo>
                    <a:pt x="388219" y="0"/>
                  </a:lnTo>
                  <a:cubicBezTo>
                    <a:pt x="454899" y="0"/>
                    <a:pt x="509195" y="54238"/>
                    <a:pt x="509195" y="120905"/>
                  </a:cubicBezTo>
                  <a:lnTo>
                    <a:pt x="509195" y="410908"/>
                  </a:lnTo>
                  <a:cubicBezTo>
                    <a:pt x="509195" y="477575"/>
                    <a:pt x="454994" y="531813"/>
                    <a:pt x="388314" y="531813"/>
                  </a:cubicBezTo>
                  <a:lnTo>
                    <a:pt x="120928" y="531813"/>
                  </a:lnTo>
                  <a:cubicBezTo>
                    <a:pt x="54248" y="531813"/>
                    <a:pt x="0" y="477575"/>
                    <a:pt x="0" y="410908"/>
                  </a:cubicBezTo>
                  <a:lnTo>
                    <a:pt x="0" y="120905"/>
                  </a:lnTo>
                  <a:cubicBezTo>
                    <a:pt x="0" y="54238"/>
                    <a:pt x="54248" y="0"/>
                    <a:pt x="1209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75" name="椭圆 74"/>
            <p:cNvSpPr/>
            <p:nvPr/>
          </p:nvSpPr>
          <p:spPr>
            <a:xfrm>
              <a:off x="6753328" y="1652353"/>
              <a:ext cx="498372" cy="498372"/>
            </a:xfrm>
            <a:prstGeom prst="ellipse">
              <a:avLst/>
            </a:prstGeom>
            <a:solidFill>
              <a:srgbClr val="F799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Roboto Black" panose="02000000000000000000" charset="0"/>
              </a:endParaRPr>
            </a:p>
          </p:txBody>
        </p:sp>
        <p:sp>
          <p:nvSpPr>
            <p:cNvPr id="80" name="Oval 75"/>
            <p:cNvSpPr/>
            <p:nvPr/>
          </p:nvSpPr>
          <p:spPr>
            <a:xfrm>
              <a:off x="6887765" y="1781657"/>
              <a:ext cx="229498" cy="239764"/>
            </a:xfrm>
            <a:custGeom>
              <a:avLst/>
              <a:gdLst>
                <a:gd name="connsiteX0" fmla="*/ 253679 w 510088"/>
                <a:gd name="connsiteY0" fmla="*/ 352010 h 532904"/>
                <a:gd name="connsiteX1" fmla="*/ 274110 w 510088"/>
                <a:gd name="connsiteY1" fmla="*/ 371777 h 532904"/>
                <a:gd name="connsiteX2" fmla="*/ 253679 w 510088"/>
                <a:gd name="connsiteY2" fmla="*/ 391543 h 532904"/>
                <a:gd name="connsiteX3" fmla="*/ 233296 w 510088"/>
                <a:gd name="connsiteY3" fmla="*/ 371777 h 532904"/>
                <a:gd name="connsiteX4" fmla="*/ 253679 w 510088"/>
                <a:gd name="connsiteY4" fmla="*/ 352010 h 532904"/>
                <a:gd name="connsiteX5" fmla="*/ 256585 w 510088"/>
                <a:gd name="connsiteY5" fmla="*/ 157728 h 532904"/>
                <a:gd name="connsiteX6" fmla="*/ 307018 w 510088"/>
                <a:gd name="connsiteY6" fmla="*/ 176399 h 532904"/>
                <a:gd name="connsiteX7" fmla="*/ 327020 w 510088"/>
                <a:gd name="connsiteY7" fmla="*/ 222695 h 532904"/>
                <a:gd name="connsiteX8" fmla="*/ 320829 w 510088"/>
                <a:gd name="connsiteY8" fmla="*/ 248463 h 532904"/>
                <a:gd name="connsiteX9" fmla="*/ 296112 w 510088"/>
                <a:gd name="connsiteY9" fmla="*/ 275850 h 532904"/>
                <a:gd name="connsiteX10" fmla="*/ 273491 w 510088"/>
                <a:gd name="connsiteY10" fmla="*/ 300713 h 532904"/>
                <a:gd name="connsiteX11" fmla="*/ 270062 w 510088"/>
                <a:gd name="connsiteY11" fmla="*/ 317193 h 532904"/>
                <a:gd name="connsiteX12" fmla="*/ 252870 w 510088"/>
                <a:gd name="connsiteY12" fmla="*/ 332720 h 532904"/>
                <a:gd name="connsiteX13" fmla="*/ 239869 w 510088"/>
                <a:gd name="connsiteY13" fmla="*/ 327005 h 532904"/>
                <a:gd name="connsiteX14" fmla="*/ 235773 w 510088"/>
                <a:gd name="connsiteY14" fmla="*/ 313668 h 532904"/>
                <a:gd name="connsiteX15" fmla="*/ 241250 w 510088"/>
                <a:gd name="connsiteY15" fmla="*/ 293378 h 532904"/>
                <a:gd name="connsiteX16" fmla="*/ 266205 w 510088"/>
                <a:gd name="connsiteY16" fmla="*/ 260847 h 532904"/>
                <a:gd name="connsiteX17" fmla="*/ 288016 w 510088"/>
                <a:gd name="connsiteY17" fmla="*/ 236460 h 532904"/>
                <a:gd name="connsiteX18" fmla="*/ 291731 w 510088"/>
                <a:gd name="connsiteY18" fmla="*/ 220838 h 532904"/>
                <a:gd name="connsiteX19" fmla="*/ 282254 w 510088"/>
                <a:gd name="connsiteY19" fmla="*/ 197928 h 532904"/>
                <a:gd name="connsiteX20" fmla="*/ 255584 w 510088"/>
                <a:gd name="connsiteY20" fmla="*/ 189259 h 532904"/>
                <a:gd name="connsiteX21" fmla="*/ 216961 w 510088"/>
                <a:gd name="connsiteY21" fmla="*/ 223648 h 532904"/>
                <a:gd name="connsiteX22" fmla="*/ 200102 w 510088"/>
                <a:gd name="connsiteY22" fmla="*/ 237651 h 532904"/>
                <a:gd name="connsiteX23" fmla="*/ 187292 w 510088"/>
                <a:gd name="connsiteY23" fmla="*/ 232173 h 532904"/>
                <a:gd name="connsiteX24" fmla="*/ 183101 w 510088"/>
                <a:gd name="connsiteY24" fmla="*/ 219409 h 532904"/>
                <a:gd name="connsiteX25" fmla="*/ 187625 w 510088"/>
                <a:gd name="connsiteY25" fmla="*/ 199642 h 532904"/>
                <a:gd name="connsiteX26" fmla="*/ 203817 w 510088"/>
                <a:gd name="connsiteY26" fmla="*/ 176399 h 532904"/>
                <a:gd name="connsiteX27" fmla="*/ 228677 w 510088"/>
                <a:gd name="connsiteY27" fmla="*/ 162205 h 532904"/>
                <a:gd name="connsiteX28" fmla="*/ 256585 w 510088"/>
                <a:gd name="connsiteY28" fmla="*/ 157728 h 532904"/>
                <a:gd name="connsiteX29" fmla="*/ 121141 w 510088"/>
                <a:gd name="connsiteY29" fmla="*/ 32143 h 532904"/>
                <a:gd name="connsiteX30" fmla="*/ 32095 w 510088"/>
                <a:gd name="connsiteY30" fmla="*/ 121190 h 532904"/>
                <a:gd name="connsiteX31" fmla="*/ 32095 w 510088"/>
                <a:gd name="connsiteY31" fmla="*/ 411761 h 532904"/>
                <a:gd name="connsiteX32" fmla="*/ 121141 w 510088"/>
                <a:gd name="connsiteY32" fmla="*/ 500809 h 532904"/>
                <a:gd name="connsiteX33" fmla="*/ 388995 w 510088"/>
                <a:gd name="connsiteY33" fmla="*/ 500809 h 532904"/>
                <a:gd name="connsiteX34" fmla="*/ 478041 w 510088"/>
                <a:gd name="connsiteY34" fmla="*/ 411761 h 532904"/>
                <a:gd name="connsiteX35" fmla="*/ 478041 w 510088"/>
                <a:gd name="connsiteY35" fmla="*/ 121190 h 532904"/>
                <a:gd name="connsiteX36" fmla="*/ 388995 w 510088"/>
                <a:gd name="connsiteY36" fmla="*/ 32143 h 532904"/>
                <a:gd name="connsiteX37" fmla="*/ 121141 w 510088"/>
                <a:gd name="connsiteY37" fmla="*/ 0 h 532904"/>
                <a:gd name="connsiteX38" fmla="*/ 388995 w 510088"/>
                <a:gd name="connsiteY38" fmla="*/ 0 h 532904"/>
                <a:gd name="connsiteX39" fmla="*/ 510088 w 510088"/>
                <a:gd name="connsiteY39" fmla="*/ 121190 h 532904"/>
                <a:gd name="connsiteX40" fmla="*/ 510088 w 510088"/>
                <a:gd name="connsiteY40" fmla="*/ 411761 h 532904"/>
                <a:gd name="connsiteX41" fmla="*/ 388995 w 510088"/>
                <a:gd name="connsiteY41" fmla="*/ 532904 h 532904"/>
                <a:gd name="connsiteX42" fmla="*/ 121141 w 510088"/>
                <a:gd name="connsiteY42" fmla="*/ 532904 h 532904"/>
                <a:gd name="connsiteX43" fmla="*/ 0 w 510088"/>
                <a:gd name="connsiteY43" fmla="*/ 411761 h 532904"/>
                <a:gd name="connsiteX44" fmla="*/ 0 w 510088"/>
                <a:gd name="connsiteY44" fmla="*/ 121143 h 532904"/>
                <a:gd name="connsiteX45" fmla="*/ 121141 w 510088"/>
                <a:gd name="connsiteY45" fmla="*/ 0 h 53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10088" h="532904">
                  <a:moveTo>
                    <a:pt x="253679" y="352010"/>
                  </a:moveTo>
                  <a:cubicBezTo>
                    <a:pt x="265014" y="352010"/>
                    <a:pt x="274110" y="360869"/>
                    <a:pt x="274110" y="371777"/>
                  </a:cubicBezTo>
                  <a:cubicBezTo>
                    <a:pt x="274110" y="382684"/>
                    <a:pt x="264966" y="391543"/>
                    <a:pt x="253679" y="391543"/>
                  </a:cubicBezTo>
                  <a:cubicBezTo>
                    <a:pt x="242440" y="391543"/>
                    <a:pt x="233296" y="382684"/>
                    <a:pt x="233296" y="371777"/>
                  </a:cubicBezTo>
                  <a:cubicBezTo>
                    <a:pt x="233296" y="360869"/>
                    <a:pt x="242440" y="352010"/>
                    <a:pt x="253679" y="352010"/>
                  </a:cubicBezTo>
                  <a:close/>
                  <a:moveTo>
                    <a:pt x="256585" y="157728"/>
                  </a:moveTo>
                  <a:cubicBezTo>
                    <a:pt x="275777" y="157728"/>
                    <a:pt x="292731" y="164015"/>
                    <a:pt x="307018" y="176399"/>
                  </a:cubicBezTo>
                  <a:cubicBezTo>
                    <a:pt x="320353" y="187925"/>
                    <a:pt x="327163" y="203500"/>
                    <a:pt x="327020" y="222695"/>
                  </a:cubicBezTo>
                  <a:cubicBezTo>
                    <a:pt x="327020" y="232555"/>
                    <a:pt x="324925" y="241223"/>
                    <a:pt x="320829" y="248463"/>
                  </a:cubicBezTo>
                  <a:cubicBezTo>
                    <a:pt x="316829" y="255512"/>
                    <a:pt x="308828" y="264419"/>
                    <a:pt x="296112" y="275850"/>
                  </a:cubicBezTo>
                  <a:cubicBezTo>
                    <a:pt x="280730" y="290091"/>
                    <a:pt x="275301" y="297236"/>
                    <a:pt x="273491" y="300713"/>
                  </a:cubicBezTo>
                  <a:cubicBezTo>
                    <a:pt x="271729" y="304142"/>
                    <a:pt x="270538" y="309667"/>
                    <a:pt x="270062" y="317193"/>
                  </a:cubicBezTo>
                  <a:cubicBezTo>
                    <a:pt x="269443" y="325861"/>
                    <a:pt x="261918" y="332720"/>
                    <a:pt x="252870" y="332720"/>
                  </a:cubicBezTo>
                  <a:cubicBezTo>
                    <a:pt x="247869" y="332720"/>
                    <a:pt x="243155" y="330624"/>
                    <a:pt x="239869" y="327005"/>
                  </a:cubicBezTo>
                  <a:cubicBezTo>
                    <a:pt x="236582" y="323385"/>
                    <a:pt x="235106" y="318479"/>
                    <a:pt x="235773" y="313668"/>
                  </a:cubicBezTo>
                  <a:cubicBezTo>
                    <a:pt x="236821" y="306095"/>
                    <a:pt x="238678" y="299284"/>
                    <a:pt x="241250" y="293378"/>
                  </a:cubicBezTo>
                  <a:cubicBezTo>
                    <a:pt x="245155" y="284233"/>
                    <a:pt x="253346" y="273611"/>
                    <a:pt x="266205" y="260847"/>
                  </a:cubicBezTo>
                  <a:cubicBezTo>
                    <a:pt x="277920" y="249177"/>
                    <a:pt x="285254" y="240985"/>
                    <a:pt x="288016" y="236460"/>
                  </a:cubicBezTo>
                  <a:cubicBezTo>
                    <a:pt x="290493" y="232459"/>
                    <a:pt x="291731" y="227220"/>
                    <a:pt x="291731" y="220838"/>
                  </a:cubicBezTo>
                  <a:cubicBezTo>
                    <a:pt x="291731" y="211169"/>
                    <a:pt x="288635" y="203643"/>
                    <a:pt x="282254" y="197928"/>
                  </a:cubicBezTo>
                  <a:cubicBezTo>
                    <a:pt x="275777" y="192117"/>
                    <a:pt x="267014" y="189259"/>
                    <a:pt x="255584" y="189259"/>
                  </a:cubicBezTo>
                  <a:cubicBezTo>
                    <a:pt x="233487" y="189259"/>
                    <a:pt x="220914" y="200500"/>
                    <a:pt x="216961" y="223648"/>
                  </a:cubicBezTo>
                  <a:cubicBezTo>
                    <a:pt x="215580" y="231745"/>
                    <a:pt x="208484" y="237651"/>
                    <a:pt x="200102" y="237651"/>
                  </a:cubicBezTo>
                  <a:cubicBezTo>
                    <a:pt x="195150" y="237651"/>
                    <a:pt x="190530" y="235698"/>
                    <a:pt x="187292" y="232173"/>
                  </a:cubicBezTo>
                  <a:cubicBezTo>
                    <a:pt x="184101" y="228697"/>
                    <a:pt x="182529" y="224076"/>
                    <a:pt x="183101" y="219409"/>
                  </a:cubicBezTo>
                  <a:cubicBezTo>
                    <a:pt x="183958" y="211645"/>
                    <a:pt x="185482" y="204977"/>
                    <a:pt x="187625" y="199642"/>
                  </a:cubicBezTo>
                  <a:cubicBezTo>
                    <a:pt x="189816" y="194308"/>
                    <a:pt x="194816" y="184115"/>
                    <a:pt x="203817" y="176399"/>
                  </a:cubicBezTo>
                  <a:cubicBezTo>
                    <a:pt x="211199" y="170017"/>
                    <a:pt x="219581" y="165254"/>
                    <a:pt x="228677" y="162205"/>
                  </a:cubicBezTo>
                  <a:cubicBezTo>
                    <a:pt x="237678" y="159252"/>
                    <a:pt x="247060" y="157728"/>
                    <a:pt x="256585" y="157728"/>
                  </a:cubicBezTo>
                  <a:close/>
                  <a:moveTo>
                    <a:pt x="121141" y="32143"/>
                  </a:moveTo>
                  <a:cubicBezTo>
                    <a:pt x="71999" y="32143"/>
                    <a:pt x="32095" y="72048"/>
                    <a:pt x="32095" y="121190"/>
                  </a:cubicBezTo>
                  <a:lnTo>
                    <a:pt x="32095" y="411761"/>
                  </a:lnTo>
                  <a:cubicBezTo>
                    <a:pt x="32095" y="460856"/>
                    <a:pt x="71999" y="500809"/>
                    <a:pt x="121141" y="500809"/>
                  </a:cubicBezTo>
                  <a:lnTo>
                    <a:pt x="388995" y="500809"/>
                  </a:lnTo>
                  <a:cubicBezTo>
                    <a:pt x="438089" y="500809"/>
                    <a:pt x="478041" y="460856"/>
                    <a:pt x="478041" y="411761"/>
                  </a:cubicBezTo>
                  <a:lnTo>
                    <a:pt x="478041" y="121190"/>
                  </a:lnTo>
                  <a:cubicBezTo>
                    <a:pt x="478041" y="72048"/>
                    <a:pt x="438089" y="32143"/>
                    <a:pt x="388995" y="32143"/>
                  </a:cubicBezTo>
                  <a:close/>
                  <a:moveTo>
                    <a:pt x="121141" y="0"/>
                  </a:moveTo>
                  <a:lnTo>
                    <a:pt x="388995" y="0"/>
                  </a:lnTo>
                  <a:cubicBezTo>
                    <a:pt x="455756" y="0"/>
                    <a:pt x="510088" y="54333"/>
                    <a:pt x="510088" y="121190"/>
                  </a:cubicBezTo>
                  <a:lnTo>
                    <a:pt x="510088" y="411761"/>
                  </a:lnTo>
                  <a:cubicBezTo>
                    <a:pt x="510088" y="478571"/>
                    <a:pt x="455756" y="532904"/>
                    <a:pt x="388995" y="532904"/>
                  </a:cubicBezTo>
                  <a:lnTo>
                    <a:pt x="121141" y="532904"/>
                  </a:lnTo>
                  <a:cubicBezTo>
                    <a:pt x="54332" y="532904"/>
                    <a:pt x="0" y="478571"/>
                    <a:pt x="0" y="411761"/>
                  </a:cubicBezTo>
                  <a:lnTo>
                    <a:pt x="0" y="121143"/>
                  </a:lnTo>
                  <a:cubicBezTo>
                    <a:pt x="0" y="54333"/>
                    <a:pt x="54332" y="0"/>
                    <a:pt x="1211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sp>
        <p:nvSpPr>
          <p:cNvPr id="30" name="矩形 29"/>
          <p:cNvSpPr/>
          <p:nvPr/>
        </p:nvSpPr>
        <p:spPr>
          <a:xfrm>
            <a:off x="946150" y="2284066"/>
            <a:ext cx="10299700" cy="1198880"/>
          </a:xfrm>
          <a:prstGeom prst="rect">
            <a:avLst/>
          </a:prstGeom>
        </p:spPr>
        <p:txBody>
          <a:bodyPr wrap="square">
            <a:spAutoFit/>
          </a:bodyPr>
          <a:lstStyle/>
          <a:p>
            <a:pPr algn="ctr"/>
            <a:r>
              <a:rPr lang="en-US" altLang="zh-CN" sz="7200" dirty="0">
                <a:solidFill>
                  <a:srgbClr val="526AAB"/>
                </a:solidFill>
                <a:latin typeface="+mj-ea"/>
                <a:ea typeface="+mj-ea"/>
                <a:cs typeface="Roboto Black" panose="02000000000000000000" charset="0"/>
              </a:rPr>
              <a:t>Research Methodology</a:t>
            </a:r>
            <a:endParaRPr lang="en-US" altLang="zh-CN" sz="7200" dirty="0">
              <a:solidFill>
                <a:srgbClr val="526AAB"/>
              </a:solidFill>
              <a:latin typeface="+mj-ea"/>
              <a:ea typeface="+mj-ea"/>
              <a:cs typeface="Roboto Black" panose="02000000000000000000" charset="0"/>
            </a:endParaRPr>
          </a:p>
        </p:txBody>
      </p:sp>
      <p:grpSp>
        <p:nvGrpSpPr>
          <p:cNvPr id="31" name="组合 30"/>
          <p:cNvGrpSpPr/>
          <p:nvPr/>
        </p:nvGrpSpPr>
        <p:grpSpPr>
          <a:xfrm>
            <a:off x="2132274" y="3681845"/>
            <a:ext cx="7927453" cy="398780"/>
            <a:chOff x="2024639" y="3244334"/>
            <a:chExt cx="7927453" cy="398780"/>
          </a:xfrm>
        </p:grpSpPr>
        <p:sp>
          <p:nvSpPr>
            <p:cNvPr id="32" name="矩形 31"/>
            <p:cNvSpPr/>
            <p:nvPr/>
          </p:nvSpPr>
          <p:spPr>
            <a:xfrm>
              <a:off x="2443423" y="3244334"/>
              <a:ext cx="7089884" cy="398780"/>
            </a:xfrm>
            <a:prstGeom prst="rect">
              <a:avLst/>
            </a:prstGeom>
          </p:spPr>
          <p:txBody>
            <a:bodyPr wrap="square">
              <a:spAutoFit/>
            </a:bodyPr>
            <a:lstStyle/>
            <a:p>
              <a:pPr algn="ctr"/>
              <a:r>
                <a:rPr lang="zh-CN" altLang="en-US" sz="2000" dirty="0">
                  <a:solidFill>
                    <a:srgbClr val="526AAB"/>
                  </a:solidFill>
                  <a:latin typeface="+mn-ea"/>
                  <a:cs typeface="Roboto Black" panose="02000000000000000000" charset="0"/>
                </a:rPr>
                <a:t>The methodology involved several key steps:</a:t>
              </a:r>
              <a:endParaRPr lang="zh-CN" altLang="en-US" sz="2000" dirty="0">
                <a:solidFill>
                  <a:srgbClr val="526AAB"/>
                </a:solidFill>
                <a:latin typeface="+mn-ea"/>
                <a:cs typeface="Roboto Black" panose="02000000000000000000" charset="0"/>
              </a:endParaRPr>
            </a:p>
          </p:txBody>
        </p:sp>
        <p:pic>
          <p:nvPicPr>
            <p:cNvPr id="33" name="图形 32"/>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024639" y="3308569"/>
              <a:ext cx="710443" cy="271640"/>
            </a:xfrm>
            <a:prstGeom prst="rect">
              <a:avLst/>
            </a:prstGeom>
          </p:spPr>
        </p:pic>
        <p:pic>
          <p:nvPicPr>
            <p:cNvPr id="34" name="图形 33"/>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flipH="1">
              <a:off x="9241649" y="3308569"/>
              <a:ext cx="710443" cy="271640"/>
            </a:xfrm>
            <a:prstGeom prst="rect">
              <a:avLst/>
            </a:prstGeom>
          </p:spPr>
        </p:pic>
      </p:grpSp>
      <p:sp>
        <p:nvSpPr>
          <p:cNvPr id="35" name="矩形 34"/>
          <p:cNvSpPr/>
          <p:nvPr/>
        </p:nvSpPr>
        <p:spPr>
          <a:xfrm>
            <a:off x="946150" y="1002278"/>
            <a:ext cx="10299700" cy="1446550"/>
          </a:xfrm>
          <a:prstGeom prst="rect">
            <a:avLst/>
          </a:prstGeom>
        </p:spPr>
        <p:txBody>
          <a:bodyPr wrap="square">
            <a:spAutoFit/>
          </a:bodyPr>
          <a:lstStyle/>
          <a:p>
            <a:pPr algn="ctr"/>
            <a:r>
              <a:rPr lang="en-US" altLang="zh-CN" sz="8800" dirty="0">
                <a:solidFill>
                  <a:srgbClr val="F79976"/>
                </a:solidFill>
                <a:latin typeface="+mj-ea"/>
                <a:ea typeface="+mj-ea"/>
                <a:cs typeface="Roboto Black" panose="02000000000000000000" charset="0"/>
              </a:rPr>
              <a:t>Part 02</a:t>
            </a:r>
            <a:endParaRPr lang="zh-CN" altLang="en-US" sz="8800" dirty="0">
              <a:solidFill>
                <a:srgbClr val="F79976"/>
              </a:solidFill>
              <a:latin typeface="+mj-ea"/>
              <a:ea typeface="+mj-ea"/>
              <a:cs typeface="Roboto Black" panose="02000000000000000000" charset="0"/>
            </a:endParaRPr>
          </a:p>
        </p:txBody>
      </p:sp>
    </p:spTree>
    <p:custDataLst>
      <p:tags r:id="rId9"/>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946150" y="190511"/>
            <a:ext cx="10299700" cy="706755"/>
          </a:xfrm>
          <a:prstGeom prst="rect">
            <a:avLst/>
          </a:prstGeom>
        </p:spPr>
        <p:txBody>
          <a:bodyPr wrap="square">
            <a:spAutoFit/>
          </a:bodyPr>
          <a:lstStyle/>
          <a:p>
            <a:pPr algn="ctr"/>
            <a:r>
              <a:rPr lang="en-US" altLang="zh-CN" sz="4000" dirty="0">
                <a:solidFill>
                  <a:srgbClr val="526AAB"/>
                </a:solidFill>
                <a:latin typeface="+mj-ea"/>
                <a:ea typeface="+mj-ea"/>
                <a:cs typeface="Roboto Black" panose="02000000000000000000" charset="0"/>
              </a:rPr>
              <a:t>Research Steps</a:t>
            </a:r>
            <a:endParaRPr lang="zh-CN" altLang="en-US" sz="4000" dirty="0">
              <a:solidFill>
                <a:srgbClr val="526AAB"/>
              </a:solidFill>
              <a:latin typeface="+mj-ea"/>
              <a:ea typeface="+mj-ea"/>
              <a:cs typeface="Roboto Black" panose="02000000000000000000" charset="0"/>
            </a:endParaRPr>
          </a:p>
        </p:txBody>
      </p:sp>
      <p:sp>
        <p:nvSpPr>
          <p:cNvPr id="47" name="矩形 46"/>
          <p:cNvSpPr/>
          <p:nvPr/>
        </p:nvSpPr>
        <p:spPr>
          <a:xfrm>
            <a:off x="2551058" y="738603"/>
            <a:ext cx="7089884" cy="275590"/>
          </a:xfrm>
          <a:prstGeom prst="rect">
            <a:avLst/>
          </a:prstGeom>
        </p:spPr>
        <p:txBody>
          <a:bodyPr wrap="square">
            <a:spAutoFit/>
          </a:bodyPr>
          <a:lstStyle/>
          <a:p>
            <a:pPr algn="ctr"/>
            <a:r>
              <a:rPr lang="zh-CN" altLang="en-US" sz="1200" dirty="0">
                <a:solidFill>
                  <a:srgbClr val="526AAB"/>
                </a:solidFill>
                <a:latin typeface="+mn-ea"/>
                <a:cs typeface="Roboto Black" panose="02000000000000000000" charset="0"/>
              </a:rPr>
              <a:t>Differential Gene Expression Analysis</a:t>
            </a:r>
            <a:r>
              <a:rPr lang="en-US" altLang="zh-CN" sz="1200" dirty="0">
                <a:solidFill>
                  <a:srgbClr val="526AAB"/>
                </a:solidFill>
                <a:latin typeface="+mn-ea"/>
                <a:cs typeface="Roboto Black" panose="02000000000000000000" charset="0"/>
              </a:rPr>
              <a:t>- Work Flow Overview</a:t>
            </a:r>
            <a:endParaRPr lang="en-US" altLang="zh-CN" sz="1200" dirty="0">
              <a:solidFill>
                <a:srgbClr val="526AAB"/>
              </a:solidFill>
              <a:latin typeface="+mn-ea"/>
              <a:cs typeface="Roboto Black" panose="02000000000000000000" charset="0"/>
            </a:endParaRPr>
          </a:p>
        </p:txBody>
      </p:sp>
      <p:sp>
        <p:nvSpPr>
          <p:cNvPr id="84" name="Freeform: Shape 2"/>
          <p:cNvSpPr/>
          <p:nvPr/>
        </p:nvSpPr>
        <p:spPr>
          <a:xfrm>
            <a:off x="8532495" y="2753360"/>
            <a:ext cx="2514600" cy="1865630"/>
          </a:xfrm>
          <a:custGeom>
            <a:avLst/>
            <a:gdLst>
              <a:gd name="connsiteX0" fmla="*/ 2514600 w 2514600"/>
              <a:gd name="connsiteY0" fmla="*/ 1314450 h 1314450"/>
              <a:gd name="connsiteX1" fmla="*/ 0 w 2514600"/>
              <a:gd name="connsiteY1" fmla="*/ 1314450 h 1314450"/>
              <a:gd name="connsiteX2" fmla="*/ 447675 w 2514600"/>
              <a:gd name="connsiteY2" fmla="*/ 0 h 1314450"/>
              <a:gd name="connsiteX3" fmla="*/ 2514600 w 2514600"/>
              <a:gd name="connsiteY3" fmla="*/ 0 h 1314450"/>
            </a:gdLst>
            <a:ahLst/>
            <a:cxnLst>
              <a:cxn ang="0">
                <a:pos x="connsiteX0" y="connsiteY0"/>
              </a:cxn>
              <a:cxn ang="0">
                <a:pos x="connsiteX1" y="connsiteY1"/>
              </a:cxn>
              <a:cxn ang="0">
                <a:pos x="connsiteX2" y="connsiteY2"/>
              </a:cxn>
              <a:cxn ang="0">
                <a:pos x="connsiteX3" y="connsiteY3"/>
              </a:cxn>
            </a:cxnLst>
            <a:rect l="l" t="t" r="r" b="b"/>
            <a:pathLst>
              <a:path w="2514600" h="1314450">
                <a:moveTo>
                  <a:pt x="2514600" y="1314450"/>
                </a:moveTo>
                <a:lnTo>
                  <a:pt x="0" y="1314450"/>
                </a:lnTo>
                <a:lnTo>
                  <a:pt x="447675" y="0"/>
                </a:lnTo>
                <a:lnTo>
                  <a:pt x="2514600" y="0"/>
                </a:lnTo>
                <a:close/>
              </a:path>
            </a:pathLst>
          </a:custGeom>
          <a:solidFill>
            <a:schemeClr val="accent4"/>
          </a:solidFill>
          <a:ln w="9525" cap="flat">
            <a:noFill/>
            <a:prstDash val="solid"/>
            <a:miter/>
          </a:ln>
        </p:spPr>
        <p:txBody>
          <a:bodyPr rtlCol="0" anchor="ctr"/>
          <a:lstStyle/>
          <a:p>
            <a:endParaRPr lang="en-ID">
              <a:cs typeface="Manrope SemiBold" charset="0"/>
            </a:endParaRPr>
          </a:p>
        </p:txBody>
      </p:sp>
      <p:sp>
        <p:nvSpPr>
          <p:cNvPr id="85" name="Freeform: Shape 3"/>
          <p:cNvSpPr/>
          <p:nvPr/>
        </p:nvSpPr>
        <p:spPr>
          <a:xfrm>
            <a:off x="1083945" y="2753360"/>
            <a:ext cx="2562225" cy="1865630"/>
          </a:xfrm>
          <a:custGeom>
            <a:avLst/>
            <a:gdLst>
              <a:gd name="connsiteX0" fmla="*/ 2081213 w 2562225"/>
              <a:gd name="connsiteY0" fmla="*/ 1314450 h 1314450"/>
              <a:gd name="connsiteX1" fmla="*/ 0 w 2562225"/>
              <a:gd name="connsiteY1" fmla="*/ 1314450 h 1314450"/>
              <a:gd name="connsiteX2" fmla="*/ 0 w 2562225"/>
              <a:gd name="connsiteY2" fmla="*/ 0 h 1314450"/>
              <a:gd name="connsiteX3" fmla="*/ 2569845 w 2562225"/>
              <a:gd name="connsiteY3" fmla="*/ 0 h 1314450"/>
            </a:gdLst>
            <a:ahLst/>
            <a:cxnLst>
              <a:cxn ang="0">
                <a:pos x="connsiteX0" y="connsiteY0"/>
              </a:cxn>
              <a:cxn ang="0">
                <a:pos x="connsiteX1" y="connsiteY1"/>
              </a:cxn>
              <a:cxn ang="0">
                <a:pos x="connsiteX2" y="connsiteY2"/>
              </a:cxn>
              <a:cxn ang="0">
                <a:pos x="connsiteX3" y="connsiteY3"/>
              </a:cxn>
            </a:cxnLst>
            <a:rect l="l" t="t" r="r" b="b"/>
            <a:pathLst>
              <a:path w="2562225" h="1314450">
                <a:moveTo>
                  <a:pt x="2081213" y="1314450"/>
                </a:moveTo>
                <a:lnTo>
                  <a:pt x="0" y="1314450"/>
                </a:lnTo>
                <a:lnTo>
                  <a:pt x="0" y="0"/>
                </a:lnTo>
                <a:lnTo>
                  <a:pt x="2569845" y="0"/>
                </a:lnTo>
                <a:close/>
              </a:path>
            </a:pathLst>
          </a:custGeom>
          <a:solidFill>
            <a:schemeClr val="accent1"/>
          </a:solidFill>
          <a:ln w="9525" cap="flat">
            <a:noFill/>
            <a:prstDash val="solid"/>
            <a:miter/>
          </a:ln>
        </p:spPr>
        <p:txBody>
          <a:bodyPr rtlCol="0" anchor="ctr"/>
          <a:lstStyle/>
          <a:p>
            <a:endParaRPr lang="en-ID">
              <a:cs typeface="Manrope SemiBold" charset="0"/>
            </a:endParaRPr>
          </a:p>
        </p:txBody>
      </p:sp>
      <p:sp>
        <p:nvSpPr>
          <p:cNvPr id="86" name="Freeform: Shape 4"/>
          <p:cNvSpPr/>
          <p:nvPr/>
        </p:nvSpPr>
        <p:spPr>
          <a:xfrm>
            <a:off x="3167380" y="2753360"/>
            <a:ext cx="3114675" cy="1865630"/>
          </a:xfrm>
          <a:custGeom>
            <a:avLst/>
            <a:gdLst>
              <a:gd name="connsiteX0" fmla="*/ 2633663 w 3114675"/>
              <a:gd name="connsiteY0" fmla="*/ 1314450 h 1314450"/>
              <a:gd name="connsiteX1" fmla="*/ 0 w 3114675"/>
              <a:gd name="connsiteY1" fmla="*/ 1314450 h 1314450"/>
              <a:gd name="connsiteX2" fmla="*/ 447675 w 3114675"/>
              <a:gd name="connsiteY2" fmla="*/ 0 h 1314450"/>
              <a:gd name="connsiteX3" fmla="*/ 3121343 w 3114675"/>
              <a:gd name="connsiteY3" fmla="*/ 0 h 1314450"/>
            </a:gdLst>
            <a:ahLst/>
            <a:cxnLst>
              <a:cxn ang="0">
                <a:pos x="connsiteX0" y="connsiteY0"/>
              </a:cxn>
              <a:cxn ang="0">
                <a:pos x="connsiteX1" y="connsiteY1"/>
              </a:cxn>
              <a:cxn ang="0">
                <a:pos x="connsiteX2" y="connsiteY2"/>
              </a:cxn>
              <a:cxn ang="0">
                <a:pos x="connsiteX3" y="connsiteY3"/>
              </a:cxn>
            </a:cxnLst>
            <a:rect l="l" t="t" r="r" b="b"/>
            <a:pathLst>
              <a:path w="3114675" h="1314450">
                <a:moveTo>
                  <a:pt x="2633663" y="1314450"/>
                </a:moveTo>
                <a:lnTo>
                  <a:pt x="0" y="1314450"/>
                </a:lnTo>
                <a:lnTo>
                  <a:pt x="447675" y="0"/>
                </a:lnTo>
                <a:lnTo>
                  <a:pt x="3121343" y="0"/>
                </a:lnTo>
                <a:close/>
              </a:path>
            </a:pathLst>
          </a:custGeom>
          <a:solidFill>
            <a:schemeClr val="accent2"/>
          </a:solidFill>
          <a:ln w="9525" cap="flat">
            <a:noFill/>
            <a:prstDash val="solid"/>
            <a:miter/>
          </a:ln>
        </p:spPr>
        <p:txBody>
          <a:bodyPr rtlCol="0" anchor="ctr"/>
          <a:lstStyle/>
          <a:p>
            <a:endParaRPr lang="en-ID">
              <a:cs typeface="Manrope SemiBold" charset="0"/>
            </a:endParaRPr>
          </a:p>
        </p:txBody>
      </p:sp>
      <p:sp>
        <p:nvSpPr>
          <p:cNvPr id="87" name="Freeform: Shape 5"/>
          <p:cNvSpPr/>
          <p:nvPr/>
        </p:nvSpPr>
        <p:spPr>
          <a:xfrm>
            <a:off x="5872480" y="2753360"/>
            <a:ext cx="3114675" cy="1865630"/>
          </a:xfrm>
          <a:custGeom>
            <a:avLst/>
            <a:gdLst>
              <a:gd name="connsiteX0" fmla="*/ 2633663 w 3114675"/>
              <a:gd name="connsiteY0" fmla="*/ 1314450 h 1314450"/>
              <a:gd name="connsiteX1" fmla="*/ 0 w 3114675"/>
              <a:gd name="connsiteY1" fmla="*/ 1314450 h 1314450"/>
              <a:gd name="connsiteX2" fmla="*/ 447675 w 3114675"/>
              <a:gd name="connsiteY2" fmla="*/ 0 h 1314450"/>
              <a:gd name="connsiteX3" fmla="*/ 3121343 w 3114675"/>
              <a:gd name="connsiteY3" fmla="*/ 0 h 1314450"/>
            </a:gdLst>
            <a:ahLst/>
            <a:cxnLst>
              <a:cxn ang="0">
                <a:pos x="connsiteX0" y="connsiteY0"/>
              </a:cxn>
              <a:cxn ang="0">
                <a:pos x="connsiteX1" y="connsiteY1"/>
              </a:cxn>
              <a:cxn ang="0">
                <a:pos x="connsiteX2" y="connsiteY2"/>
              </a:cxn>
              <a:cxn ang="0">
                <a:pos x="connsiteX3" y="connsiteY3"/>
              </a:cxn>
            </a:cxnLst>
            <a:rect l="l" t="t" r="r" b="b"/>
            <a:pathLst>
              <a:path w="3114675" h="1314450">
                <a:moveTo>
                  <a:pt x="2633663" y="1314450"/>
                </a:moveTo>
                <a:lnTo>
                  <a:pt x="0" y="1314450"/>
                </a:lnTo>
                <a:lnTo>
                  <a:pt x="447675" y="0"/>
                </a:lnTo>
                <a:lnTo>
                  <a:pt x="3121343" y="0"/>
                </a:lnTo>
                <a:close/>
              </a:path>
            </a:pathLst>
          </a:custGeom>
          <a:solidFill>
            <a:schemeClr val="accent3"/>
          </a:solidFill>
          <a:ln w="9525" cap="flat">
            <a:noFill/>
            <a:prstDash val="solid"/>
            <a:miter/>
          </a:ln>
        </p:spPr>
        <p:txBody>
          <a:bodyPr rtlCol="0" anchor="ctr"/>
          <a:lstStyle/>
          <a:p>
            <a:endParaRPr lang="en-ID">
              <a:cs typeface="Manrope SemiBold" charset="0"/>
            </a:endParaRPr>
          </a:p>
        </p:txBody>
      </p:sp>
      <p:sp>
        <p:nvSpPr>
          <p:cNvPr id="88" name="Freeform: Shape 6"/>
          <p:cNvSpPr/>
          <p:nvPr/>
        </p:nvSpPr>
        <p:spPr>
          <a:xfrm>
            <a:off x="3030855" y="2753360"/>
            <a:ext cx="723900" cy="1865630"/>
          </a:xfrm>
          <a:custGeom>
            <a:avLst/>
            <a:gdLst>
              <a:gd name="connsiteX0" fmla="*/ 247650 w 723900"/>
              <a:gd name="connsiteY0" fmla="*/ 1314450 h 1314450"/>
              <a:gd name="connsiteX1" fmla="*/ 0 w 723900"/>
              <a:gd name="connsiteY1" fmla="*/ 1314450 h 1314450"/>
              <a:gd name="connsiteX2" fmla="*/ 478155 w 723900"/>
              <a:gd name="connsiteY2" fmla="*/ 0 h 1314450"/>
              <a:gd name="connsiteX3" fmla="*/ 725805 w 723900"/>
              <a:gd name="connsiteY3" fmla="*/ 0 h 1314450"/>
            </a:gdLst>
            <a:ahLst/>
            <a:cxnLst>
              <a:cxn ang="0">
                <a:pos x="connsiteX0" y="connsiteY0"/>
              </a:cxn>
              <a:cxn ang="0">
                <a:pos x="connsiteX1" y="connsiteY1"/>
              </a:cxn>
              <a:cxn ang="0">
                <a:pos x="connsiteX2" y="connsiteY2"/>
              </a:cxn>
              <a:cxn ang="0">
                <a:pos x="connsiteX3" y="connsiteY3"/>
              </a:cxn>
            </a:cxnLst>
            <a:rect l="l" t="t" r="r" b="b"/>
            <a:pathLst>
              <a:path w="723900" h="1314450">
                <a:moveTo>
                  <a:pt x="247650" y="1314450"/>
                </a:moveTo>
                <a:lnTo>
                  <a:pt x="0" y="1314450"/>
                </a:lnTo>
                <a:lnTo>
                  <a:pt x="478155" y="0"/>
                </a:lnTo>
                <a:lnTo>
                  <a:pt x="725805" y="0"/>
                </a:lnTo>
                <a:close/>
              </a:path>
            </a:pathLst>
          </a:custGeom>
          <a:solidFill>
            <a:schemeClr val="bg1"/>
          </a:solidFill>
          <a:ln w="9525" cap="flat">
            <a:noFill/>
            <a:prstDash val="solid"/>
            <a:miter/>
          </a:ln>
        </p:spPr>
        <p:txBody>
          <a:bodyPr rtlCol="0" anchor="ctr"/>
          <a:lstStyle/>
          <a:p>
            <a:endParaRPr lang="en-ID">
              <a:cs typeface="Manrope SemiBold" charset="0"/>
            </a:endParaRPr>
          </a:p>
        </p:txBody>
      </p:sp>
      <p:sp>
        <p:nvSpPr>
          <p:cNvPr id="89" name="Freeform: Shape 7"/>
          <p:cNvSpPr/>
          <p:nvPr/>
        </p:nvSpPr>
        <p:spPr>
          <a:xfrm>
            <a:off x="5702935" y="2753360"/>
            <a:ext cx="723900" cy="1865630"/>
          </a:xfrm>
          <a:custGeom>
            <a:avLst/>
            <a:gdLst>
              <a:gd name="connsiteX0" fmla="*/ 247650 w 723900"/>
              <a:gd name="connsiteY0" fmla="*/ 1314450 h 1314450"/>
              <a:gd name="connsiteX1" fmla="*/ 0 w 723900"/>
              <a:gd name="connsiteY1" fmla="*/ 1314450 h 1314450"/>
              <a:gd name="connsiteX2" fmla="*/ 478155 w 723900"/>
              <a:gd name="connsiteY2" fmla="*/ 0 h 1314450"/>
              <a:gd name="connsiteX3" fmla="*/ 725805 w 723900"/>
              <a:gd name="connsiteY3" fmla="*/ 0 h 1314450"/>
            </a:gdLst>
            <a:ahLst/>
            <a:cxnLst>
              <a:cxn ang="0">
                <a:pos x="connsiteX0" y="connsiteY0"/>
              </a:cxn>
              <a:cxn ang="0">
                <a:pos x="connsiteX1" y="connsiteY1"/>
              </a:cxn>
              <a:cxn ang="0">
                <a:pos x="connsiteX2" y="connsiteY2"/>
              </a:cxn>
              <a:cxn ang="0">
                <a:pos x="connsiteX3" y="connsiteY3"/>
              </a:cxn>
            </a:cxnLst>
            <a:rect l="l" t="t" r="r" b="b"/>
            <a:pathLst>
              <a:path w="723900" h="1314450">
                <a:moveTo>
                  <a:pt x="247650" y="1314450"/>
                </a:moveTo>
                <a:lnTo>
                  <a:pt x="0" y="1314450"/>
                </a:lnTo>
                <a:lnTo>
                  <a:pt x="478155" y="0"/>
                </a:lnTo>
                <a:lnTo>
                  <a:pt x="725805" y="0"/>
                </a:lnTo>
                <a:close/>
              </a:path>
            </a:pathLst>
          </a:custGeom>
          <a:solidFill>
            <a:schemeClr val="bg1"/>
          </a:solidFill>
          <a:ln w="9525" cap="flat">
            <a:noFill/>
            <a:prstDash val="solid"/>
            <a:miter/>
          </a:ln>
        </p:spPr>
        <p:txBody>
          <a:bodyPr rtlCol="0" anchor="ctr"/>
          <a:lstStyle/>
          <a:p>
            <a:endParaRPr lang="en-ID">
              <a:cs typeface="Manrope SemiBold" charset="0"/>
            </a:endParaRPr>
          </a:p>
        </p:txBody>
      </p:sp>
      <p:sp>
        <p:nvSpPr>
          <p:cNvPr id="90" name="Freeform: Shape 8"/>
          <p:cNvSpPr/>
          <p:nvPr/>
        </p:nvSpPr>
        <p:spPr>
          <a:xfrm>
            <a:off x="8374380" y="2753360"/>
            <a:ext cx="723900" cy="1865630"/>
          </a:xfrm>
          <a:custGeom>
            <a:avLst/>
            <a:gdLst>
              <a:gd name="connsiteX0" fmla="*/ 247650 w 723900"/>
              <a:gd name="connsiteY0" fmla="*/ 1314450 h 1314450"/>
              <a:gd name="connsiteX1" fmla="*/ 0 w 723900"/>
              <a:gd name="connsiteY1" fmla="*/ 1314450 h 1314450"/>
              <a:gd name="connsiteX2" fmla="*/ 478155 w 723900"/>
              <a:gd name="connsiteY2" fmla="*/ 0 h 1314450"/>
              <a:gd name="connsiteX3" fmla="*/ 725805 w 723900"/>
              <a:gd name="connsiteY3" fmla="*/ 0 h 1314450"/>
            </a:gdLst>
            <a:ahLst/>
            <a:cxnLst>
              <a:cxn ang="0">
                <a:pos x="connsiteX0" y="connsiteY0"/>
              </a:cxn>
              <a:cxn ang="0">
                <a:pos x="connsiteX1" y="connsiteY1"/>
              </a:cxn>
              <a:cxn ang="0">
                <a:pos x="connsiteX2" y="connsiteY2"/>
              </a:cxn>
              <a:cxn ang="0">
                <a:pos x="connsiteX3" y="connsiteY3"/>
              </a:cxn>
            </a:cxnLst>
            <a:rect l="l" t="t" r="r" b="b"/>
            <a:pathLst>
              <a:path w="723900" h="1314450">
                <a:moveTo>
                  <a:pt x="247650" y="1314450"/>
                </a:moveTo>
                <a:lnTo>
                  <a:pt x="0" y="1314450"/>
                </a:lnTo>
                <a:lnTo>
                  <a:pt x="478155" y="0"/>
                </a:lnTo>
                <a:lnTo>
                  <a:pt x="725805" y="0"/>
                </a:lnTo>
                <a:close/>
              </a:path>
            </a:pathLst>
          </a:custGeom>
          <a:solidFill>
            <a:schemeClr val="bg1"/>
          </a:solidFill>
          <a:ln w="9525" cap="flat">
            <a:noFill/>
            <a:prstDash val="solid"/>
            <a:miter/>
          </a:ln>
        </p:spPr>
        <p:txBody>
          <a:bodyPr rtlCol="0" anchor="ctr"/>
          <a:lstStyle/>
          <a:p>
            <a:endParaRPr lang="en-ID">
              <a:cs typeface="Manrope SemiBold" charset="0"/>
            </a:endParaRPr>
          </a:p>
        </p:txBody>
      </p:sp>
      <p:sp>
        <p:nvSpPr>
          <p:cNvPr id="99" name="TextBox 21"/>
          <p:cNvSpPr txBox="1"/>
          <p:nvPr/>
        </p:nvSpPr>
        <p:spPr>
          <a:xfrm>
            <a:off x="1292658" y="3024824"/>
            <a:ext cx="1584102" cy="1322070"/>
          </a:xfrm>
          <a:prstGeom prst="rect">
            <a:avLst/>
          </a:prstGeom>
          <a:noFill/>
        </p:spPr>
        <p:txBody>
          <a:bodyPr wrap="square" rtlCol="0">
            <a:spAutoFit/>
          </a:bodyPr>
          <a:lstStyle/>
          <a:p>
            <a:pPr algn="ctr"/>
            <a:r>
              <a:rPr lang="en-US" altLang="zh-CN" sz="2000" dirty="0">
                <a:solidFill>
                  <a:schemeClr val="bg1"/>
                </a:solidFill>
                <a:latin typeface="+mj-ea"/>
                <a:ea typeface="+mj-ea"/>
                <a:cs typeface="Manrope SemiBold" charset="0"/>
              </a:rPr>
              <a:t>Step 1: Data Acquisition and Pre-Processing</a:t>
            </a:r>
            <a:endParaRPr lang="en-US" altLang="zh-CN" sz="2000" dirty="0">
              <a:solidFill>
                <a:schemeClr val="bg1"/>
              </a:solidFill>
              <a:latin typeface="+mj-ea"/>
              <a:ea typeface="+mj-ea"/>
              <a:cs typeface="Manrope SemiBold" charset="0"/>
            </a:endParaRPr>
          </a:p>
        </p:txBody>
      </p:sp>
      <p:sp>
        <p:nvSpPr>
          <p:cNvPr id="100" name="TextBox 22"/>
          <p:cNvSpPr txBox="1"/>
          <p:nvPr/>
        </p:nvSpPr>
        <p:spPr>
          <a:xfrm>
            <a:off x="3649345" y="3025140"/>
            <a:ext cx="2118995" cy="1322070"/>
          </a:xfrm>
          <a:prstGeom prst="rect">
            <a:avLst/>
          </a:prstGeom>
          <a:noFill/>
        </p:spPr>
        <p:txBody>
          <a:bodyPr wrap="square" rtlCol="0">
            <a:spAutoFit/>
          </a:bodyPr>
          <a:lstStyle/>
          <a:p>
            <a:pPr algn="ctr"/>
            <a:r>
              <a:rPr lang="en-US" altLang="zh-CN" sz="2000" dirty="0">
                <a:solidFill>
                  <a:schemeClr val="bg1"/>
                </a:solidFill>
                <a:latin typeface="+mj-ea"/>
                <a:ea typeface="+mj-ea"/>
                <a:cs typeface="Manrope SemiBold" charset="0"/>
              </a:rPr>
              <a:t>Step 2: Differential Gene Expression Analysis</a:t>
            </a:r>
            <a:endParaRPr lang="en-US" altLang="zh-CN" sz="2000" dirty="0">
              <a:solidFill>
                <a:schemeClr val="bg1"/>
              </a:solidFill>
              <a:latin typeface="+mj-ea"/>
              <a:ea typeface="+mj-ea"/>
              <a:cs typeface="Manrope SemiBold" charset="0"/>
            </a:endParaRPr>
          </a:p>
        </p:txBody>
      </p:sp>
      <p:sp>
        <p:nvSpPr>
          <p:cNvPr id="101" name="TextBox 23"/>
          <p:cNvSpPr txBox="1"/>
          <p:nvPr/>
        </p:nvSpPr>
        <p:spPr>
          <a:xfrm>
            <a:off x="6362700" y="3002280"/>
            <a:ext cx="1931035" cy="1322070"/>
          </a:xfrm>
          <a:prstGeom prst="rect">
            <a:avLst/>
          </a:prstGeom>
          <a:noFill/>
        </p:spPr>
        <p:txBody>
          <a:bodyPr wrap="square" rtlCol="0">
            <a:spAutoFit/>
          </a:bodyPr>
          <a:lstStyle/>
          <a:p>
            <a:pPr algn="ctr"/>
            <a:r>
              <a:rPr lang="en-US" altLang="zh-CN" sz="2000" dirty="0">
                <a:solidFill>
                  <a:schemeClr val="bg1"/>
                </a:solidFill>
                <a:latin typeface="+mj-ea"/>
                <a:ea typeface="+mj-ea"/>
                <a:cs typeface="Manrope SemiBold" charset="0"/>
              </a:rPr>
              <a:t>Step 3 Pathway and Functional Analysis</a:t>
            </a:r>
            <a:endParaRPr lang="en-US" altLang="zh-CN" sz="2000" dirty="0">
              <a:solidFill>
                <a:schemeClr val="bg1"/>
              </a:solidFill>
              <a:latin typeface="+mj-ea"/>
              <a:ea typeface="+mj-ea"/>
              <a:cs typeface="Manrope SemiBold" charset="0"/>
            </a:endParaRPr>
          </a:p>
        </p:txBody>
      </p:sp>
      <p:sp>
        <p:nvSpPr>
          <p:cNvPr id="102" name="TextBox 24"/>
          <p:cNvSpPr txBox="1"/>
          <p:nvPr/>
        </p:nvSpPr>
        <p:spPr>
          <a:xfrm>
            <a:off x="8921115" y="3025140"/>
            <a:ext cx="1940560" cy="1031240"/>
          </a:xfrm>
          <a:prstGeom prst="rect">
            <a:avLst/>
          </a:prstGeom>
          <a:noFill/>
        </p:spPr>
        <p:txBody>
          <a:bodyPr wrap="square" rtlCol="0">
            <a:noAutofit/>
          </a:bodyPr>
          <a:lstStyle/>
          <a:p>
            <a:pPr algn="ctr"/>
            <a:r>
              <a:rPr lang="en-US" altLang="zh-CN" sz="2000" dirty="0">
                <a:solidFill>
                  <a:schemeClr val="bg1"/>
                </a:solidFill>
                <a:latin typeface="+mj-ea"/>
                <a:ea typeface="+mj-ea"/>
                <a:cs typeface="Manrope SemiBold" charset="0"/>
              </a:rPr>
              <a:t>Step 4 </a:t>
            </a:r>
            <a:endParaRPr lang="en-US" altLang="zh-CN" sz="2000" dirty="0">
              <a:solidFill>
                <a:schemeClr val="bg1"/>
              </a:solidFill>
              <a:latin typeface="+mj-ea"/>
              <a:ea typeface="+mj-ea"/>
              <a:cs typeface="Manrope SemiBold" charset="0"/>
            </a:endParaRPr>
          </a:p>
          <a:p>
            <a:pPr algn="ctr"/>
            <a:r>
              <a:rPr lang="en-US" altLang="zh-CN" sz="2000" dirty="0">
                <a:solidFill>
                  <a:schemeClr val="bg1"/>
                </a:solidFill>
                <a:latin typeface="+mj-ea"/>
                <a:ea typeface="+mj-ea"/>
                <a:cs typeface="Manrope SemiBold" charset="0"/>
              </a:rPr>
              <a:t>Hub Gene identification</a:t>
            </a:r>
            <a:endParaRPr lang="en-US" altLang="zh-CN" sz="2000" dirty="0">
              <a:solidFill>
                <a:schemeClr val="bg1"/>
              </a:solidFill>
              <a:latin typeface="+mj-ea"/>
              <a:ea typeface="+mj-ea"/>
              <a:cs typeface="Manrope SemiBold" charset="0"/>
            </a:endParaRPr>
          </a:p>
        </p:txBody>
      </p:sp>
      <p:sp>
        <p:nvSpPr>
          <p:cNvPr id="104" name="Oval 2"/>
          <p:cNvSpPr/>
          <p:nvPr/>
        </p:nvSpPr>
        <p:spPr>
          <a:xfrm>
            <a:off x="5563231" y="2842829"/>
            <a:ext cx="461713" cy="461713"/>
          </a:xfrm>
          <a:custGeom>
            <a:avLst/>
            <a:gdLst>
              <a:gd name="T0" fmla="*/ 6400 w 12800"/>
              <a:gd name="T1" fmla="*/ 640 h 12800"/>
              <a:gd name="T2" fmla="*/ 12160 w 12800"/>
              <a:gd name="T3" fmla="*/ 6400 h 12800"/>
              <a:gd name="T4" fmla="*/ 6400 w 12800"/>
              <a:gd name="T5" fmla="*/ 12160 h 12800"/>
              <a:gd name="T6" fmla="*/ 640 w 12800"/>
              <a:gd name="T7" fmla="*/ 6400 h 12800"/>
              <a:gd name="T8" fmla="*/ 6400 w 12800"/>
              <a:gd name="T9" fmla="*/ 640 h 12800"/>
              <a:gd name="T10" fmla="*/ 6400 w 12800"/>
              <a:gd name="T11" fmla="*/ 0 h 12800"/>
              <a:gd name="T12" fmla="*/ 0 w 12800"/>
              <a:gd name="T13" fmla="*/ 6400 h 12800"/>
              <a:gd name="T14" fmla="*/ 6400 w 12800"/>
              <a:gd name="T15" fmla="*/ 12800 h 12800"/>
              <a:gd name="T16" fmla="*/ 12800 w 12800"/>
              <a:gd name="T17" fmla="*/ 6400 h 12800"/>
              <a:gd name="T18" fmla="*/ 6400 w 12800"/>
              <a:gd name="T19" fmla="*/ 0 h 12800"/>
              <a:gd name="T20" fmla="*/ 6400 w 12800"/>
              <a:gd name="T21" fmla="*/ 0 h 12800"/>
              <a:gd name="T22" fmla="*/ 5974 w 12800"/>
              <a:gd name="T23" fmla="*/ 8000 h 12800"/>
              <a:gd name="T24" fmla="*/ 5970 w 12800"/>
              <a:gd name="T25" fmla="*/ 7764 h 12800"/>
              <a:gd name="T26" fmla="*/ 6110 w 12800"/>
              <a:gd name="T27" fmla="*/ 6914 h 12800"/>
              <a:gd name="T28" fmla="*/ 6443 w 12800"/>
              <a:gd name="T29" fmla="*/ 6370 h 12800"/>
              <a:gd name="T30" fmla="*/ 7050 w 12800"/>
              <a:gd name="T31" fmla="*/ 5784 h 12800"/>
              <a:gd name="T32" fmla="*/ 7620 w 12800"/>
              <a:gd name="T33" fmla="*/ 5168 h 12800"/>
              <a:gd name="T34" fmla="*/ 7751 w 12800"/>
              <a:gd name="T35" fmla="*/ 4666 h 12800"/>
              <a:gd name="T36" fmla="*/ 7367 w 12800"/>
              <a:gd name="T37" fmla="*/ 3802 h 12800"/>
              <a:gd name="T38" fmla="*/ 6424 w 12800"/>
              <a:gd name="T39" fmla="*/ 3429 h 12800"/>
              <a:gd name="T40" fmla="*/ 5524 w 12800"/>
              <a:gd name="T41" fmla="*/ 3766 h 12800"/>
              <a:gd name="T42" fmla="*/ 5050 w 12800"/>
              <a:gd name="T43" fmla="*/ 4822 h 12800"/>
              <a:gd name="T44" fmla="*/ 4183 w 12800"/>
              <a:gd name="T45" fmla="*/ 4718 h 12800"/>
              <a:gd name="T46" fmla="*/ 4879 w 12800"/>
              <a:gd name="T47" fmla="*/ 3246 h 12800"/>
              <a:gd name="T48" fmla="*/ 6409 w 12800"/>
              <a:gd name="T49" fmla="*/ 2736 h 12800"/>
              <a:gd name="T50" fmla="*/ 8017 w 12800"/>
              <a:gd name="T51" fmla="*/ 3285 h 12800"/>
              <a:gd name="T52" fmla="*/ 8617 w 12800"/>
              <a:gd name="T53" fmla="*/ 4611 h 12800"/>
              <a:gd name="T54" fmla="*/ 8406 w 12800"/>
              <a:gd name="T55" fmla="*/ 5441 h 12800"/>
              <a:gd name="T56" fmla="*/ 7581 w 12800"/>
              <a:gd name="T57" fmla="*/ 6364 h 12800"/>
              <a:gd name="T58" fmla="*/ 7042 w 12800"/>
              <a:gd name="T59" fmla="*/ 6903 h 12800"/>
              <a:gd name="T60" fmla="*/ 6855 w 12800"/>
              <a:gd name="T61" fmla="*/ 7285 h 12800"/>
              <a:gd name="T62" fmla="*/ 6785 w 12800"/>
              <a:gd name="T63" fmla="*/ 8000 h 12800"/>
              <a:gd name="T64" fmla="*/ 5974 w 12800"/>
              <a:gd name="T65" fmla="*/ 8000 h 12800"/>
              <a:gd name="T66" fmla="*/ 5998 w 12800"/>
              <a:gd name="T67" fmla="*/ 9605 h 12800"/>
              <a:gd name="T68" fmla="*/ 5998 w 12800"/>
              <a:gd name="T69" fmla="*/ 8802 h 12800"/>
              <a:gd name="T70" fmla="*/ 6801 w 12800"/>
              <a:gd name="T71" fmla="*/ 8802 h 12800"/>
              <a:gd name="T72" fmla="*/ 6801 w 12800"/>
              <a:gd name="T73" fmla="*/ 9605 h 12800"/>
              <a:gd name="T74" fmla="*/ 5998 w 12800"/>
              <a:gd name="T75" fmla="*/ 9605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00" h="12800">
                <a:moveTo>
                  <a:pt x="6400" y="640"/>
                </a:moveTo>
                <a:cubicBezTo>
                  <a:pt x="9576" y="640"/>
                  <a:pt x="12160" y="3224"/>
                  <a:pt x="12160" y="6400"/>
                </a:cubicBezTo>
                <a:cubicBezTo>
                  <a:pt x="12160" y="9576"/>
                  <a:pt x="9576" y="12160"/>
                  <a:pt x="6400" y="12160"/>
                </a:cubicBezTo>
                <a:cubicBezTo>
                  <a:pt x="3224" y="12160"/>
                  <a:pt x="640" y="9576"/>
                  <a:pt x="640" y="6400"/>
                </a:cubicBezTo>
                <a:cubicBezTo>
                  <a:pt x="640" y="3224"/>
                  <a:pt x="3224" y="640"/>
                  <a:pt x="6400" y="640"/>
                </a:cubicBezTo>
                <a:close/>
                <a:moveTo>
                  <a:pt x="6400" y="0"/>
                </a:moveTo>
                <a:cubicBezTo>
                  <a:pt x="2866" y="0"/>
                  <a:pt x="0" y="2866"/>
                  <a:pt x="0" y="6400"/>
                </a:cubicBezTo>
                <a:cubicBezTo>
                  <a:pt x="0" y="9934"/>
                  <a:pt x="2866" y="12800"/>
                  <a:pt x="6400" y="12800"/>
                </a:cubicBezTo>
                <a:cubicBezTo>
                  <a:pt x="9934" y="12800"/>
                  <a:pt x="12800" y="9934"/>
                  <a:pt x="12800" y="6400"/>
                </a:cubicBezTo>
                <a:cubicBezTo>
                  <a:pt x="12800" y="2866"/>
                  <a:pt x="9934" y="0"/>
                  <a:pt x="6400" y="0"/>
                </a:cubicBezTo>
                <a:close/>
                <a:moveTo>
                  <a:pt x="6400" y="0"/>
                </a:moveTo>
                <a:close/>
                <a:moveTo>
                  <a:pt x="5974" y="8000"/>
                </a:moveTo>
                <a:cubicBezTo>
                  <a:pt x="5970" y="8000"/>
                  <a:pt x="5970" y="7820"/>
                  <a:pt x="5970" y="7764"/>
                </a:cubicBezTo>
                <a:cubicBezTo>
                  <a:pt x="5970" y="7433"/>
                  <a:pt x="6017" y="7155"/>
                  <a:pt x="6110" y="6914"/>
                </a:cubicBezTo>
                <a:cubicBezTo>
                  <a:pt x="6179" y="6733"/>
                  <a:pt x="6290" y="6554"/>
                  <a:pt x="6443" y="6370"/>
                </a:cubicBezTo>
                <a:cubicBezTo>
                  <a:pt x="6556" y="6235"/>
                  <a:pt x="6758" y="6042"/>
                  <a:pt x="7050" y="5784"/>
                </a:cubicBezTo>
                <a:cubicBezTo>
                  <a:pt x="7342" y="5526"/>
                  <a:pt x="7533" y="5322"/>
                  <a:pt x="7620" y="5168"/>
                </a:cubicBezTo>
                <a:cubicBezTo>
                  <a:pt x="7706" y="5014"/>
                  <a:pt x="7751" y="4848"/>
                  <a:pt x="7751" y="4666"/>
                </a:cubicBezTo>
                <a:cubicBezTo>
                  <a:pt x="7751" y="4338"/>
                  <a:pt x="7623" y="4050"/>
                  <a:pt x="7367" y="3802"/>
                </a:cubicBezTo>
                <a:cubicBezTo>
                  <a:pt x="7111" y="3554"/>
                  <a:pt x="6796" y="3429"/>
                  <a:pt x="6424" y="3429"/>
                </a:cubicBezTo>
                <a:cubicBezTo>
                  <a:pt x="6065" y="3429"/>
                  <a:pt x="5765" y="3542"/>
                  <a:pt x="5524" y="3766"/>
                </a:cubicBezTo>
                <a:cubicBezTo>
                  <a:pt x="5282" y="3992"/>
                  <a:pt x="5125" y="4344"/>
                  <a:pt x="5050" y="4822"/>
                </a:cubicBezTo>
                <a:lnTo>
                  <a:pt x="4183" y="4718"/>
                </a:lnTo>
                <a:cubicBezTo>
                  <a:pt x="4262" y="4078"/>
                  <a:pt x="4494" y="3587"/>
                  <a:pt x="4879" y="3246"/>
                </a:cubicBezTo>
                <a:cubicBezTo>
                  <a:pt x="5265" y="2906"/>
                  <a:pt x="5774" y="2736"/>
                  <a:pt x="6409" y="2736"/>
                </a:cubicBezTo>
                <a:cubicBezTo>
                  <a:pt x="7081" y="2736"/>
                  <a:pt x="7617" y="2919"/>
                  <a:pt x="8017" y="3285"/>
                </a:cubicBezTo>
                <a:cubicBezTo>
                  <a:pt x="8417" y="3650"/>
                  <a:pt x="8617" y="4093"/>
                  <a:pt x="8617" y="4611"/>
                </a:cubicBezTo>
                <a:cubicBezTo>
                  <a:pt x="8617" y="4911"/>
                  <a:pt x="8546" y="5188"/>
                  <a:pt x="8406" y="5441"/>
                </a:cubicBezTo>
                <a:cubicBezTo>
                  <a:pt x="8265" y="5694"/>
                  <a:pt x="7990" y="6002"/>
                  <a:pt x="7581" y="6364"/>
                </a:cubicBezTo>
                <a:cubicBezTo>
                  <a:pt x="7306" y="6608"/>
                  <a:pt x="7126" y="6787"/>
                  <a:pt x="7042" y="6903"/>
                </a:cubicBezTo>
                <a:cubicBezTo>
                  <a:pt x="6958" y="7019"/>
                  <a:pt x="6895" y="7134"/>
                  <a:pt x="6855" y="7285"/>
                </a:cubicBezTo>
                <a:cubicBezTo>
                  <a:pt x="6814" y="7436"/>
                  <a:pt x="6790" y="8000"/>
                  <a:pt x="6785" y="8000"/>
                </a:cubicBezTo>
                <a:lnTo>
                  <a:pt x="5974" y="8000"/>
                </a:lnTo>
                <a:close/>
                <a:moveTo>
                  <a:pt x="5998" y="9605"/>
                </a:moveTo>
                <a:lnTo>
                  <a:pt x="5998" y="8802"/>
                </a:lnTo>
                <a:lnTo>
                  <a:pt x="6801" y="8802"/>
                </a:lnTo>
                <a:lnTo>
                  <a:pt x="6801" y="9605"/>
                </a:lnTo>
                <a:lnTo>
                  <a:pt x="5998" y="960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sp>
        <p:nvSpPr>
          <p:cNvPr id="105" name="Oval 2"/>
          <p:cNvSpPr/>
          <p:nvPr/>
        </p:nvSpPr>
        <p:spPr>
          <a:xfrm>
            <a:off x="8139237" y="2842829"/>
            <a:ext cx="453748" cy="461713"/>
          </a:xfrm>
          <a:custGeom>
            <a:avLst/>
            <a:gdLst>
              <a:gd name="T0" fmla="*/ 10113 w 12579"/>
              <a:gd name="T1" fmla="*/ 1662 h 12800"/>
              <a:gd name="T2" fmla="*/ 6151 w 12579"/>
              <a:gd name="T3" fmla="*/ 0 h 12800"/>
              <a:gd name="T4" fmla="*/ 2189 w 12579"/>
              <a:gd name="T5" fmla="*/ 1662 h 12800"/>
              <a:gd name="T6" fmla="*/ 2189 w 12579"/>
              <a:gd name="T7" fmla="*/ 9669 h 12800"/>
              <a:gd name="T8" fmla="*/ 6151 w 12579"/>
              <a:gd name="T9" fmla="*/ 11332 h 12800"/>
              <a:gd name="T10" fmla="*/ 10113 w 12579"/>
              <a:gd name="T11" fmla="*/ 9669 h 12800"/>
              <a:gd name="T12" fmla="*/ 10113 w 12579"/>
              <a:gd name="T13" fmla="*/ 1662 h 12800"/>
              <a:gd name="T14" fmla="*/ 6151 w 12579"/>
              <a:gd name="T15" fmla="*/ 10611 h 12800"/>
              <a:gd name="T16" fmla="*/ 2688 w 12579"/>
              <a:gd name="T17" fmla="*/ 9171 h 12800"/>
              <a:gd name="T18" fmla="*/ 2688 w 12579"/>
              <a:gd name="T19" fmla="*/ 2161 h 12800"/>
              <a:gd name="T20" fmla="*/ 6151 w 12579"/>
              <a:gd name="T21" fmla="*/ 720 h 12800"/>
              <a:gd name="T22" fmla="*/ 9614 w 12579"/>
              <a:gd name="T23" fmla="*/ 2161 h 12800"/>
              <a:gd name="T24" fmla="*/ 9614 w 12579"/>
              <a:gd name="T25" fmla="*/ 9171 h 12800"/>
              <a:gd name="T26" fmla="*/ 6151 w 12579"/>
              <a:gd name="T27" fmla="*/ 10611 h 12800"/>
              <a:gd name="T28" fmla="*/ 12440 w 12579"/>
              <a:gd name="T29" fmla="*/ 12163 h 12800"/>
              <a:gd name="T30" fmla="*/ 10695 w 12579"/>
              <a:gd name="T31" fmla="*/ 10417 h 12800"/>
              <a:gd name="T32" fmla="*/ 10196 w 12579"/>
              <a:gd name="T33" fmla="*/ 10417 h 12800"/>
              <a:gd name="T34" fmla="*/ 10196 w 12579"/>
              <a:gd name="T35" fmla="*/ 10916 h 12800"/>
              <a:gd name="T36" fmla="*/ 11942 w 12579"/>
              <a:gd name="T37" fmla="*/ 12689 h 12800"/>
              <a:gd name="T38" fmla="*/ 12191 w 12579"/>
              <a:gd name="T39" fmla="*/ 12800 h 12800"/>
              <a:gd name="T40" fmla="*/ 12440 w 12579"/>
              <a:gd name="T41" fmla="*/ 12689 h 12800"/>
              <a:gd name="T42" fmla="*/ 12440 w 12579"/>
              <a:gd name="T43" fmla="*/ 12163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79" h="12800">
                <a:moveTo>
                  <a:pt x="10113" y="1662"/>
                </a:moveTo>
                <a:cubicBezTo>
                  <a:pt x="9060" y="582"/>
                  <a:pt x="7647" y="0"/>
                  <a:pt x="6151" y="0"/>
                </a:cubicBezTo>
                <a:cubicBezTo>
                  <a:pt x="4655" y="0"/>
                  <a:pt x="3242" y="582"/>
                  <a:pt x="2189" y="1662"/>
                </a:cubicBezTo>
                <a:cubicBezTo>
                  <a:pt x="0" y="3879"/>
                  <a:pt x="0" y="7453"/>
                  <a:pt x="2189" y="9669"/>
                </a:cubicBezTo>
                <a:cubicBezTo>
                  <a:pt x="3242" y="10750"/>
                  <a:pt x="4655" y="11332"/>
                  <a:pt x="6151" y="11332"/>
                </a:cubicBezTo>
                <a:cubicBezTo>
                  <a:pt x="7647" y="11332"/>
                  <a:pt x="9060" y="10750"/>
                  <a:pt x="10113" y="9669"/>
                </a:cubicBezTo>
                <a:cubicBezTo>
                  <a:pt x="12302" y="7453"/>
                  <a:pt x="12302" y="3879"/>
                  <a:pt x="10113" y="1662"/>
                </a:cubicBezTo>
                <a:close/>
                <a:moveTo>
                  <a:pt x="6151" y="10611"/>
                </a:moveTo>
                <a:cubicBezTo>
                  <a:pt x="4849" y="10611"/>
                  <a:pt x="3602" y="10085"/>
                  <a:pt x="2688" y="9171"/>
                </a:cubicBezTo>
                <a:cubicBezTo>
                  <a:pt x="776" y="7231"/>
                  <a:pt x="776" y="4100"/>
                  <a:pt x="2688" y="2161"/>
                </a:cubicBezTo>
                <a:cubicBezTo>
                  <a:pt x="3602" y="1219"/>
                  <a:pt x="4849" y="720"/>
                  <a:pt x="6151" y="720"/>
                </a:cubicBezTo>
                <a:cubicBezTo>
                  <a:pt x="7453" y="720"/>
                  <a:pt x="8700" y="1247"/>
                  <a:pt x="9614" y="2161"/>
                </a:cubicBezTo>
                <a:cubicBezTo>
                  <a:pt x="11526" y="4100"/>
                  <a:pt x="11526" y="7231"/>
                  <a:pt x="9614" y="9171"/>
                </a:cubicBezTo>
                <a:cubicBezTo>
                  <a:pt x="8700" y="10113"/>
                  <a:pt x="7453" y="10611"/>
                  <a:pt x="6151" y="10611"/>
                </a:cubicBezTo>
                <a:close/>
                <a:moveTo>
                  <a:pt x="12440" y="12163"/>
                </a:moveTo>
                <a:lnTo>
                  <a:pt x="10695" y="10417"/>
                </a:lnTo>
                <a:cubicBezTo>
                  <a:pt x="10556" y="10279"/>
                  <a:pt x="10335" y="10279"/>
                  <a:pt x="10196" y="10417"/>
                </a:cubicBezTo>
                <a:cubicBezTo>
                  <a:pt x="10058" y="10556"/>
                  <a:pt x="10058" y="10777"/>
                  <a:pt x="10196" y="10916"/>
                </a:cubicBezTo>
                <a:lnTo>
                  <a:pt x="11942" y="12689"/>
                </a:lnTo>
                <a:cubicBezTo>
                  <a:pt x="11997" y="12745"/>
                  <a:pt x="12108" y="12800"/>
                  <a:pt x="12191" y="12800"/>
                </a:cubicBezTo>
                <a:cubicBezTo>
                  <a:pt x="12274" y="12800"/>
                  <a:pt x="12357" y="12772"/>
                  <a:pt x="12440" y="12689"/>
                </a:cubicBezTo>
                <a:cubicBezTo>
                  <a:pt x="12579" y="12523"/>
                  <a:pt x="12579" y="12301"/>
                  <a:pt x="12440" y="1216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sp>
        <p:nvSpPr>
          <p:cNvPr id="106" name="Oval 2"/>
          <p:cNvSpPr/>
          <p:nvPr/>
        </p:nvSpPr>
        <p:spPr>
          <a:xfrm>
            <a:off x="10451031" y="2840289"/>
            <a:ext cx="461629" cy="461713"/>
          </a:xfrm>
          <a:custGeom>
            <a:avLst/>
            <a:gdLst>
              <a:gd name="T0" fmla="*/ 5760 w 11520"/>
              <a:gd name="T1" fmla="*/ 0 h 11520"/>
              <a:gd name="T2" fmla="*/ 0 w 11520"/>
              <a:gd name="T3" fmla="*/ 5760 h 11520"/>
              <a:gd name="T4" fmla="*/ 5760 w 11520"/>
              <a:gd name="T5" fmla="*/ 11520 h 11520"/>
              <a:gd name="T6" fmla="*/ 11520 w 11520"/>
              <a:gd name="T7" fmla="*/ 5760 h 11520"/>
              <a:gd name="T8" fmla="*/ 5760 w 11520"/>
              <a:gd name="T9" fmla="*/ 0 h 11520"/>
              <a:gd name="T10" fmla="*/ 5760 w 11520"/>
              <a:gd name="T11" fmla="*/ 10880 h 11520"/>
              <a:gd name="T12" fmla="*/ 640 w 11520"/>
              <a:gd name="T13" fmla="*/ 5760 h 11520"/>
              <a:gd name="T14" fmla="*/ 5760 w 11520"/>
              <a:gd name="T15" fmla="*/ 640 h 11520"/>
              <a:gd name="T16" fmla="*/ 10880 w 11520"/>
              <a:gd name="T17" fmla="*/ 5760 h 11520"/>
              <a:gd name="T18" fmla="*/ 5760 w 11520"/>
              <a:gd name="T19" fmla="*/ 10880 h 11520"/>
              <a:gd name="T20" fmla="*/ 5120 w 11520"/>
              <a:gd name="T21" fmla="*/ 7776 h 11520"/>
              <a:gd name="T22" fmla="*/ 4672 w 11520"/>
              <a:gd name="T23" fmla="*/ 7584 h 11520"/>
              <a:gd name="T24" fmla="*/ 2976 w 11520"/>
              <a:gd name="T25" fmla="*/ 5984 h 11520"/>
              <a:gd name="T26" fmla="*/ 2976 w 11520"/>
              <a:gd name="T27" fmla="*/ 5536 h 11520"/>
              <a:gd name="T28" fmla="*/ 3424 w 11520"/>
              <a:gd name="T29" fmla="*/ 5536 h 11520"/>
              <a:gd name="T30" fmla="*/ 5120 w 11520"/>
              <a:gd name="T31" fmla="*/ 7136 h 11520"/>
              <a:gd name="T32" fmla="*/ 8096 w 11520"/>
              <a:gd name="T33" fmla="*/ 4256 h 11520"/>
              <a:gd name="T34" fmla="*/ 8544 w 11520"/>
              <a:gd name="T35" fmla="*/ 4256 h 11520"/>
              <a:gd name="T36" fmla="*/ 8544 w 11520"/>
              <a:gd name="T37" fmla="*/ 4704 h 11520"/>
              <a:gd name="T38" fmla="*/ 5568 w 11520"/>
              <a:gd name="T39" fmla="*/ 7584 h 11520"/>
              <a:gd name="T40" fmla="*/ 5120 w 11520"/>
              <a:gd name="T41" fmla="*/ 7776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520" h="11520">
                <a:moveTo>
                  <a:pt x="5760" y="0"/>
                </a:moveTo>
                <a:cubicBezTo>
                  <a:pt x="2592" y="0"/>
                  <a:pt x="0" y="2592"/>
                  <a:pt x="0" y="5760"/>
                </a:cubicBezTo>
                <a:cubicBezTo>
                  <a:pt x="0" y="8928"/>
                  <a:pt x="2592" y="11520"/>
                  <a:pt x="5760" y="11520"/>
                </a:cubicBezTo>
                <a:cubicBezTo>
                  <a:pt x="8928" y="11520"/>
                  <a:pt x="11520" y="8928"/>
                  <a:pt x="11520" y="5760"/>
                </a:cubicBezTo>
                <a:cubicBezTo>
                  <a:pt x="11520" y="2592"/>
                  <a:pt x="8928" y="0"/>
                  <a:pt x="5760" y="0"/>
                </a:cubicBezTo>
                <a:close/>
                <a:moveTo>
                  <a:pt x="5760" y="10880"/>
                </a:moveTo>
                <a:cubicBezTo>
                  <a:pt x="2944" y="10880"/>
                  <a:pt x="640" y="8576"/>
                  <a:pt x="640" y="5760"/>
                </a:cubicBezTo>
                <a:cubicBezTo>
                  <a:pt x="640" y="2944"/>
                  <a:pt x="2944" y="640"/>
                  <a:pt x="5760" y="640"/>
                </a:cubicBezTo>
                <a:cubicBezTo>
                  <a:pt x="8576" y="640"/>
                  <a:pt x="10880" y="2944"/>
                  <a:pt x="10880" y="5760"/>
                </a:cubicBezTo>
                <a:cubicBezTo>
                  <a:pt x="10880" y="8576"/>
                  <a:pt x="8576" y="10880"/>
                  <a:pt x="5760" y="10880"/>
                </a:cubicBezTo>
                <a:close/>
                <a:moveTo>
                  <a:pt x="5120" y="7776"/>
                </a:moveTo>
                <a:cubicBezTo>
                  <a:pt x="4960" y="7776"/>
                  <a:pt x="4800" y="7712"/>
                  <a:pt x="4672" y="7584"/>
                </a:cubicBezTo>
                <a:lnTo>
                  <a:pt x="2976" y="5984"/>
                </a:lnTo>
                <a:cubicBezTo>
                  <a:pt x="2848" y="5856"/>
                  <a:pt x="2848" y="5664"/>
                  <a:pt x="2976" y="5536"/>
                </a:cubicBezTo>
                <a:cubicBezTo>
                  <a:pt x="3104" y="5408"/>
                  <a:pt x="3296" y="5408"/>
                  <a:pt x="3424" y="5536"/>
                </a:cubicBezTo>
                <a:lnTo>
                  <a:pt x="5120" y="7136"/>
                </a:lnTo>
                <a:lnTo>
                  <a:pt x="8096" y="4256"/>
                </a:lnTo>
                <a:cubicBezTo>
                  <a:pt x="8224" y="4128"/>
                  <a:pt x="8416" y="4128"/>
                  <a:pt x="8544" y="4256"/>
                </a:cubicBezTo>
                <a:cubicBezTo>
                  <a:pt x="8672" y="4384"/>
                  <a:pt x="8672" y="4576"/>
                  <a:pt x="8544" y="4704"/>
                </a:cubicBezTo>
                <a:lnTo>
                  <a:pt x="5568" y="7584"/>
                </a:lnTo>
                <a:cubicBezTo>
                  <a:pt x="5440" y="7712"/>
                  <a:pt x="5280" y="7776"/>
                  <a:pt x="5120" y="777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anrope SemiBold" charset="0"/>
            </a:endParaRPr>
          </a:p>
        </p:txBody>
      </p:sp>
      <p:sp>
        <p:nvSpPr>
          <p:cNvPr id="79" name="Oval 69"/>
          <p:cNvSpPr/>
          <p:nvPr/>
        </p:nvSpPr>
        <p:spPr>
          <a:xfrm>
            <a:off x="2965450" y="2983230"/>
            <a:ext cx="349885" cy="318770"/>
          </a:xfrm>
          <a:custGeom>
            <a:avLst/>
            <a:gdLst>
              <a:gd name="T0" fmla="*/ 1920 w 10240"/>
              <a:gd name="T1" fmla="*/ 6720 h 11520"/>
              <a:gd name="T2" fmla="*/ 2240 w 10240"/>
              <a:gd name="T3" fmla="*/ 7040 h 11520"/>
              <a:gd name="T4" fmla="*/ 6080 w 10240"/>
              <a:gd name="T5" fmla="*/ 7040 h 11520"/>
              <a:gd name="T6" fmla="*/ 6400 w 10240"/>
              <a:gd name="T7" fmla="*/ 6720 h 11520"/>
              <a:gd name="T8" fmla="*/ 6080 w 10240"/>
              <a:gd name="T9" fmla="*/ 6400 h 11520"/>
              <a:gd name="T10" fmla="*/ 2240 w 10240"/>
              <a:gd name="T11" fmla="*/ 6400 h 11520"/>
              <a:gd name="T12" fmla="*/ 1920 w 10240"/>
              <a:gd name="T13" fmla="*/ 6720 h 11520"/>
              <a:gd name="T14" fmla="*/ 6080 w 10240"/>
              <a:gd name="T15" fmla="*/ 8320 h 11520"/>
              <a:gd name="T16" fmla="*/ 2240 w 10240"/>
              <a:gd name="T17" fmla="*/ 8320 h 11520"/>
              <a:gd name="T18" fmla="*/ 1920 w 10240"/>
              <a:gd name="T19" fmla="*/ 8640 h 11520"/>
              <a:gd name="T20" fmla="*/ 2240 w 10240"/>
              <a:gd name="T21" fmla="*/ 8960 h 11520"/>
              <a:gd name="T22" fmla="*/ 6080 w 10240"/>
              <a:gd name="T23" fmla="*/ 8960 h 11520"/>
              <a:gd name="T24" fmla="*/ 6400 w 10240"/>
              <a:gd name="T25" fmla="*/ 8640 h 11520"/>
              <a:gd name="T26" fmla="*/ 6080 w 10240"/>
              <a:gd name="T27" fmla="*/ 8320 h 11520"/>
              <a:gd name="T28" fmla="*/ 2240 w 10240"/>
              <a:gd name="T29" fmla="*/ 5120 h 11520"/>
              <a:gd name="T30" fmla="*/ 4160 w 10240"/>
              <a:gd name="T31" fmla="*/ 5120 h 11520"/>
              <a:gd name="T32" fmla="*/ 4480 w 10240"/>
              <a:gd name="T33" fmla="*/ 4800 h 11520"/>
              <a:gd name="T34" fmla="*/ 4160 w 10240"/>
              <a:gd name="T35" fmla="*/ 4480 h 11520"/>
              <a:gd name="T36" fmla="*/ 2240 w 10240"/>
              <a:gd name="T37" fmla="*/ 4480 h 11520"/>
              <a:gd name="T38" fmla="*/ 1920 w 10240"/>
              <a:gd name="T39" fmla="*/ 4800 h 11520"/>
              <a:gd name="T40" fmla="*/ 2240 w 10240"/>
              <a:gd name="T41" fmla="*/ 5120 h 11520"/>
              <a:gd name="T42" fmla="*/ 9920 w 10240"/>
              <a:gd name="T43" fmla="*/ 0 h 11520"/>
              <a:gd name="T44" fmla="*/ 1920 w 10240"/>
              <a:gd name="T45" fmla="*/ 0 h 11520"/>
              <a:gd name="T46" fmla="*/ 1600 w 10240"/>
              <a:gd name="T47" fmla="*/ 320 h 11520"/>
              <a:gd name="T48" fmla="*/ 1600 w 10240"/>
              <a:gd name="T49" fmla="*/ 1920 h 11520"/>
              <a:gd name="T50" fmla="*/ 320 w 10240"/>
              <a:gd name="T51" fmla="*/ 1920 h 11520"/>
              <a:gd name="T52" fmla="*/ 0 w 10240"/>
              <a:gd name="T53" fmla="*/ 2240 h 11520"/>
              <a:gd name="T54" fmla="*/ 0 w 10240"/>
              <a:gd name="T55" fmla="*/ 11200 h 11520"/>
              <a:gd name="T56" fmla="*/ 320 w 10240"/>
              <a:gd name="T57" fmla="*/ 11520 h 11520"/>
              <a:gd name="T58" fmla="*/ 8000 w 10240"/>
              <a:gd name="T59" fmla="*/ 11520 h 11520"/>
              <a:gd name="T60" fmla="*/ 8320 w 10240"/>
              <a:gd name="T61" fmla="*/ 11200 h 11520"/>
              <a:gd name="T62" fmla="*/ 8320 w 10240"/>
              <a:gd name="T63" fmla="*/ 10240 h 11520"/>
              <a:gd name="T64" fmla="*/ 9920 w 10240"/>
              <a:gd name="T65" fmla="*/ 10240 h 11520"/>
              <a:gd name="T66" fmla="*/ 10240 w 10240"/>
              <a:gd name="T67" fmla="*/ 9920 h 11520"/>
              <a:gd name="T68" fmla="*/ 10240 w 10240"/>
              <a:gd name="T69" fmla="*/ 320 h 11520"/>
              <a:gd name="T70" fmla="*/ 9920 w 10240"/>
              <a:gd name="T71" fmla="*/ 0 h 11520"/>
              <a:gd name="T72" fmla="*/ 7680 w 10240"/>
              <a:gd name="T73" fmla="*/ 10880 h 11520"/>
              <a:gd name="T74" fmla="*/ 640 w 10240"/>
              <a:gd name="T75" fmla="*/ 10880 h 11520"/>
              <a:gd name="T76" fmla="*/ 640 w 10240"/>
              <a:gd name="T77" fmla="*/ 2560 h 11520"/>
              <a:gd name="T78" fmla="*/ 7680 w 10240"/>
              <a:gd name="T79" fmla="*/ 2560 h 11520"/>
              <a:gd name="T80" fmla="*/ 7680 w 10240"/>
              <a:gd name="T81" fmla="*/ 10880 h 11520"/>
              <a:gd name="T82" fmla="*/ 8000 w 10240"/>
              <a:gd name="T83" fmla="*/ 1920 h 11520"/>
              <a:gd name="T84" fmla="*/ 2240 w 10240"/>
              <a:gd name="T85" fmla="*/ 1920 h 11520"/>
              <a:gd name="T86" fmla="*/ 2240 w 10240"/>
              <a:gd name="T87" fmla="*/ 640 h 11520"/>
              <a:gd name="T88" fmla="*/ 9600 w 10240"/>
              <a:gd name="T89" fmla="*/ 640 h 11520"/>
              <a:gd name="T90" fmla="*/ 9600 w 10240"/>
              <a:gd name="T91" fmla="*/ 9600 h 11520"/>
              <a:gd name="T92" fmla="*/ 8320 w 10240"/>
              <a:gd name="T93" fmla="*/ 9600 h 11520"/>
              <a:gd name="T94" fmla="*/ 8320 w 10240"/>
              <a:gd name="T95" fmla="*/ 2240 h 11520"/>
              <a:gd name="T96" fmla="*/ 8000 w 10240"/>
              <a:gd name="T97" fmla="*/ 1920 h 1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240" h="11520">
                <a:moveTo>
                  <a:pt x="1920" y="6720"/>
                </a:moveTo>
                <a:cubicBezTo>
                  <a:pt x="1920" y="6880"/>
                  <a:pt x="2080" y="7040"/>
                  <a:pt x="2240" y="7040"/>
                </a:cubicBezTo>
                <a:lnTo>
                  <a:pt x="6080" y="7040"/>
                </a:lnTo>
                <a:cubicBezTo>
                  <a:pt x="6240" y="7040"/>
                  <a:pt x="6400" y="6880"/>
                  <a:pt x="6400" y="6720"/>
                </a:cubicBezTo>
                <a:cubicBezTo>
                  <a:pt x="6400" y="6560"/>
                  <a:pt x="6240" y="6400"/>
                  <a:pt x="6080" y="6400"/>
                </a:cubicBezTo>
                <a:lnTo>
                  <a:pt x="2240" y="6400"/>
                </a:lnTo>
                <a:cubicBezTo>
                  <a:pt x="2080" y="6400"/>
                  <a:pt x="1920" y="6560"/>
                  <a:pt x="1920" y="6720"/>
                </a:cubicBezTo>
                <a:close/>
                <a:moveTo>
                  <a:pt x="6080" y="8320"/>
                </a:moveTo>
                <a:lnTo>
                  <a:pt x="2240" y="8320"/>
                </a:lnTo>
                <a:cubicBezTo>
                  <a:pt x="2080" y="8320"/>
                  <a:pt x="1920" y="8448"/>
                  <a:pt x="1920" y="8640"/>
                </a:cubicBezTo>
                <a:cubicBezTo>
                  <a:pt x="1920" y="8800"/>
                  <a:pt x="2080" y="8960"/>
                  <a:pt x="2240" y="8960"/>
                </a:cubicBezTo>
                <a:lnTo>
                  <a:pt x="6080" y="8960"/>
                </a:lnTo>
                <a:cubicBezTo>
                  <a:pt x="6240" y="8960"/>
                  <a:pt x="6400" y="8800"/>
                  <a:pt x="6400" y="8640"/>
                </a:cubicBezTo>
                <a:cubicBezTo>
                  <a:pt x="6400" y="8448"/>
                  <a:pt x="6240" y="8320"/>
                  <a:pt x="6080" y="8320"/>
                </a:cubicBezTo>
                <a:close/>
                <a:moveTo>
                  <a:pt x="2240" y="5120"/>
                </a:moveTo>
                <a:lnTo>
                  <a:pt x="4160" y="5120"/>
                </a:lnTo>
                <a:cubicBezTo>
                  <a:pt x="4320" y="5120"/>
                  <a:pt x="4480" y="4960"/>
                  <a:pt x="4480" y="4800"/>
                </a:cubicBezTo>
                <a:cubicBezTo>
                  <a:pt x="4480" y="4640"/>
                  <a:pt x="4320" y="4480"/>
                  <a:pt x="4160" y="4480"/>
                </a:cubicBezTo>
                <a:lnTo>
                  <a:pt x="2240" y="4480"/>
                </a:lnTo>
                <a:cubicBezTo>
                  <a:pt x="2080" y="4480"/>
                  <a:pt x="1920" y="4640"/>
                  <a:pt x="1920" y="4800"/>
                </a:cubicBezTo>
                <a:cubicBezTo>
                  <a:pt x="1920" y="4960"/>
                  <a:pt x="2080" y="5120"/>
                  <a:pt x="2240" y="5120"/>
                </a:cubicBezTo>
                <a:close/>
                <a:moveTo>
                  <a:pt x="9920" y="0"/>
                </a:moveTo>
                <a:lnTo>
                  <a:pt x="1920" y="0"/>
                </a:lnTo>
                <a:cubicBezTo>
                  <a:pt x="1760" y="0"/>
                  <a:pt x="1600" y="160"/>
                  <a:pt x="1600" y="320"/>
                </a:cubicBezTo>
                <a:lnTo>
                  <a:pt x="1600" y="1920"/>
                </a:lnTo>
                <a:lnTo>
                  <a:pt x="320" y="1920"/>
                </a:lnTo>
                <a:cubicBezTo>
                  <a:pt x="160" y="1920"/>
                  <a:pt x="0" y="2080"/>
                  <a:pt x="0" y="2240"/>
                </a:cubicBezTo>
                <a:lnTo>
                  <a:pt x="0" y="11200"/>
                </a:lnTo>
                <a:cubicBezTo>
                  <a:pt x="0" y="11360"/>
                  <a:pt x="160" y="11520"/>
                  <a:pt x="320" y="11520"/>
                </a:cubicBezTo>
                <a:lnTo>
                  <a:pt x="8000" y="11520"/>
                </a:lnTo>
                <a:cubicBezTo>
                  <a:pt x="8192" y="11520"/>
                  <a:pt x="8320" y="11392"/>
                  <a:pt x="8320" y="11200"/>
                </a:cubicBezTo>
                <a:lnTo>
                  <a:pt x="8320" y="10240"/>
                </a:lnTo>
                <a:lnTo>
                  <a:pt x="9920" y="10240"/>
                </a:lnTo>
                <a:cubicBezTo>
                  <a:pt x="10080" y="10240"/>
                  <a:pt x="10240" y="10080"/>
                  <a:pt x="10240" y="9920"/>
                </a:cubicBezTo>
                <a:lnTo>
                  <a:pt x="10240" y="320"/>
                </a:lnTo>
                <a:cubicBezTo>
                  <a:pt x="10240" y="160"/>
                  <a:pt x="10080" y="0"/>
                  <a:pt x="9920" y="0"/>
                </a:cubicBezTo>
                <a:close/>
                <a:moveTo>
                  <a:pt x="7680" y="10880"/>
                </a:moveTo>
                <a:lnTo>
                  <a:pt x="640" y="10880"/>
                </a:lnTo>
                <a:lnTo>
                  <a:pt x="640" y="2560"/>
                </a:lnTo>
                <a:lnTo>
                  <a:pt x="7680" y="2560"/>
                </a:lnTo>
                <a:lnTo>
                  <a:pt x="7680" y="10880"/>
                </a:lnTo>
                <a:close/>
                <a:moveTo>
                  <a:pt x="8000" y="1920"/>
                </a:moveTo>
                <a:lnTo>
                  <a:pt x="2240" y="1920"/>
                </a:lnTo>
                <a:lnTo>
                  <a:pt x="2240" y="640"/>
                </a:lnTo>
                <a:lnTo>
                  <a:pt x="9600" y="640"/>
                </a:lnTo>
                <a:lnTo>
                  <a:pt x="9600" y="9600"/>
                </a:lnTo>
                <a:lnTo>
                  <a:pt x="8320" y="9600"/>
                </a:lnTo>
                <a:lnTo>
                  <a:pt x="8320" y="2240"/>
                </a:lnTo>
                <a:cubicBezTo>
                  <a:pt x="8320" y="2080"/>
                  <a:pt x="8160" y="1920"/>
                  <a:pt x="8000" y="19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946150" y="190511"/>
            <a:ext cx="10299700" cy="706755"/>
          </a:xfrm>
          <a:prstGeom prst="rect">
            <a:avLst/>
          </a:prstGeom>
        </p:spPr>
        <p:txBody>
          <a:bodyPr wrap="square">
            <a:spAutoFit/>
          </a:bodyPr>
          <a:lstStyle/>
          <a:p>
            <a:pPr algn="ctr"/>
            <a:r>
              <a:rPr lang="en-US" altLang="zh-CN" sz="4000" dirty="0">
                <a:solidFill>
                  <a:srgbClr val="526AAB"/>
                </a:solidFill>
                <a:latin typeface="+mj-ea"/>
                <a:ea typeface="+mj-ea"/>
                <a:cs typeface="Roboto Black" panose="02000000000000000000" charset="0"/>
              </a:rPr>
              <a:t>Research Step1</a:t>
            </a:r>
            <a:endParaRPr lang="zh-CN" altLang="en-US" sz="4000" dirty="0">
              <a:solidFill>
                <a:srgbClr val="526AAB"/>
              </a:solidFill>
              <a:latin typeface="+mj-ea"/>
              <a:ea typeface="+mj-ea"/>
              <a:cs typeface="Roboto Black" panose="02000000000000000000" charset="0"/>
            </a:endParaRPr>
          </a:p>
        </p:txBody>
      </p:sp>
      <p:sp>
        <p:nvSpPr>
          <p:cNvPr id="47" name="矩形 46"/>
          <p:cNvSpPr/>
          <p:nvPr/>
        </p:nvSpPr>
        <p:spPr>
          <a:xfrm>
            <a:off x="2551058" y="738603"/>
            <a:ext cx="7089884" cy="275590"/>
          </a:xfrm>
          <a:prstGeom prst="rect">
            <a:avLst/>
          </a:prstGeom>
        </p:spPr>
        <p:txBody>
          <a:bodyPr wrap="square">
            <a:spAutoFit/>
          </a:bodyPr>
          <a:lstStyle/>
          <a:p>
            <a:pPr algn="ctr"/>
            <a:r>
              <a:rPr lang="zh-CN" altLang="en-US" sz="1200" dirty="0">
                <a:solidFill>
                  <a:srgbClr val="526AAB"/>
                </a:solidFill>
                <a:latin typeface="+mn-ea"/>
                <a:cs typeface="Roboto Black" panose="02000000000000000000" charset="0"/>
              </a:rPr>
              <a:t>Data Acquisition and Pre-Processing</a:t>
            </a:r>
            <a:endParaRPr lang="zh-CN" altLang="en-US" sz="1200" dirty="0">
              <a:solidFill>
                <a:srgbClr val="526AAB"/>
              </a:solidFill>
              <a:latin typeface="+mn-ea"/>
              <a:cs typeface="Roboto Black" panose="02000000000000000000" charset="0"/>
            </a:endParaRPr>
          </a:p>
        </p:txBody>
      </p:sp>
      <p:sp>
        <p:nvSpPr>
          <p:cNvPr id="25" name="圆角矩形 32"/>
          <p:cNvSpPr/>
          <p:nvPr/>
        </p:nvSpPr>
        <p:spPr>
          <a:xfrm>
            <a:off x="944880" y="1746250"/>
            <a:ext cx="4252595" cy="4401820"/>
          </a:xfrm>
          <a:prstGeom prst="roundRect">
            <a:avLst>
              <a:gd name="adj" fmla="val 3468"/>
            </a:avLst>
          </a:prstGeom>
          <a:blipFill rotWithShape="1">
            <a:blip r:embed="rId1"/>
            <a:stretch>
              <a:fillRect l="-12303" r="-1223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endParaRPr lang="zh-CN" altLang="en-US">
              <a:cs typeface="Roboto Black" panose="02000000000000000000" charset="0"/>
              <a:sym typeface="+mn-ea"/>
            </a:endParaRPr>
          </a:p>
        </p:txBody>
      </p:sp>
      <p:sp>
        <p:nvSpPr>
          <p:cNvPr id="26" name="同侧圆角矩形 33"/>
          <p:cNvSpPr/>
          <p:nvPr/>
        </p:nvSpPr>
        <p:spPr>
          <a:xfrm flipV="1">
            <a:off x="944880" y="5021580"/>
            <a:ext cx="4252595" cy="1126490"/>
          </a:xfrm>
          <a:prstGeom prst="round2SameRect">
            <a:avLst>
              <a:gd name="adj1" fmla="val 10985"/>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27" name="文本框 22"/>
          <p:cNvSpPr txBox="1"/>
          <p:nvPr/>
        </p:nvSpPr>
        <p:spPr>
          <a:xfrm flipH="1">
            <a:off x="7132955" y="448310"/>
            <a:ext cx="3679825" cy="1198880"/>
          </a:xfrm>
          <a:prstGeom prst="rect">
            <a:avLst/>
          </a:prstGeom>
          <a:noFill/>
          <a:ln w="9525">
            <a:noFill/>
            <a:miter/>
          </a:ln>
          <a:effectLst>
            <a:outerShdw sx="999" sy="999" algn="ctr" rotWithShape="0">
              <a:srgbClr val="000000"/>
            </a:outerShdw>
          </a:effectLst>
        </p:spPr>
        <p:txBody>
          <a:bodyPr wrap="square" lIns="0" r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50000"/>
              </a:lnSpc>
            </a:pPr>
            <a:r>
              <a:rPr lang="en-US" altLang="zh-CN" sz="1200" dirty="0">
                <a:solidFill>
                  <a:schemeClr val="bg1"/>
                </a:solidFill>
                <a:latin typeface="Manrope SemiBold" charset="0"/>
                <a:ea typeface="Manrope SemiBold" charset="0"/>
                <a:cs typeface="Roboto Black" panose="02000000000000000000" charset="0"/>
                <a:sym typeface="Manrope SemiBold" charset="0"/>
              </a:rPr>
              <a:t>It serves a variety of purposes, making presentations powerful tools for convincing and teaching. It serves a variety of purposes, making presentations</a:t>
            </a:r>
            <a:endParaRPr lang="zh-CN" altLang="en-US" sz="1200" dirty="0">
              <a:solidFill>
                <a:schemeClr val="bg1"/>
              </a:solidFill>
              <a:latin typeface="Manrope SemiBold" charset="0"/>
              <a:ea typeface="Manrope SemiBold" charset="0"/>
              <a:cs typeface="Roboto Black" panose="02000000000000000000" charset="0"/>
              <a:sym typeface="Manrope SemiBold" charset="0"/>
            </a:endParaRPr>
          </a:p>
        </p:txBody>
      </p:sp>
      <p:sp>
        <p:nvSpPr>
          <p:cNvPr id="30" name="文本框 22"/>
          <p:cNvSpPr txBox="1"/>
          <p:nvPr/>
        </p:nvSpPr>
        <p:spPr>
          <a:xfrm flipH="1">
            <a:off x="5541645" y="1165225"/>
            <a:ext cx="5659120" cy="338455"/>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10000"/>
              </a:lnSpc>
            </a:pPr>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Manrope SemiBold" charset="0"/>
              </a:rPr>
              <a:t>Data Acquisition </a:t>
            </a:r>
            <a:endPar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Manrope SemiBold" charset="0"/>
            </a:endParaRPr>
          </a:p>
        </p:txBody>
      </p:sp>
      <p:sp>
        <p:nvSpPr>
          <p:cNvPr id="31" name="文本框 22"/>
          <p:cNvSpPr txBox="1"/>
          <p:nvPr/>
        </p:nvSpPr>
        <p:spPr>
          <a:xfrm flipH="1">
            <a:off x="5513705" y="1654810"/>
            <a:ext cx="5705475" cy="83058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 The Dataset GSE13355 was chosen for this analysis</a:t>
            </a:r>
            <a:endPar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a:p>
            <a:pPr algn="just" fontAlgn="auto">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 The Dataset contained gene expression of skin samples from PsA patients and skin control samples from healthy patients.</a:t>
            </a:r>
            <a:endPar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p:txBody>
      </p:sp>
      <p:cxnSp>
        <p:nvCxnSpPr>
          <p:cNvPr id="32" name="直接连接符 31"/>
          <p:cNvCxnSpPr/>
          <p:nvPr/>
        </p:nvCxnSpPr>
        <p:spPr>
          <a:xfrm flipH="1" flipV="1">
            <a:off x="8228996" y="4062758"/>
            <a:ext cx="1905" cy="2113280"/>
          </a:xfrm>
          <a:prstGeom prst="line">
            <a:avLst/>
          </a:prstGeom>
          <a:ln w="15875">
            <a:solidFill>
              <a:schemeClr val="bg1">
                <a:lumMod val="65000"/>
                <a:alpha val="53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3" name="文本框 47"/>
          <p:cNvSpPr txBox="1"/>
          <p:nvPr/>
        </p:nvSpPr>
        <p:spPr>
          <a:xfrm flipH="1">
            <a:off x="5541425" y="3772056"/>
            <a:ext cx="861293" cy="690816"/>
          </a:xfrm>
          <a:prstGeom prst="rect">
            <a:avLst/>
          </a:prstGeom>
          <a:noFill/>
          <a:ln w="9525">
            <a:noFill/>
            <a:miter/>
          </a:ln>
          <a:effectLst>
            <a:outerShdw sx="999" sy="999" algn="ctr" rotWithShape="0">
              <a:srgbClr val="000000"/>
            </a:outerShdw>
          </a:effectLst>
        </p:spPr>
        <p:txBody>
          <a:bodyPr wrap="square" lIns="0" tIns="0" rIns="0" bIns="0" anchor="t">
            <a:spAutoFit/>
            <a:scene3d>
              <a:camera prst="orthographicFront"/>
              <a:lightRig rig="threePt" dir="t">
                <a:rot lat="0" lon="0" rev="0"/>
              </a:lightRig>
            </a:scene3d>
            <a:sp3d prstMaterial="matte">
              <a:extrusionClr>
                <a:srgbClr val="FDB651"/>
              </a:extrusionClr>
              <a:contourClr>
                <a:srgbClr val="FED499"/>
              </a:contourClr>
            </a:sp3d>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480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rPr>
              <a:t>01</a:t>
            </a:r>
            <a:endParaRPr lang="en-US" altLang="zh-CN" sz="480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34" name="文本框 49"/>
          <p:cNvSpPr txBox="1"/>
          <p:nvPr/>
        </p:nvSpPr>
        <p:spPr>
          <a:xfrm flipH="1">
            <a:off x="8381147" y="3672853"/>
            <a:ext cx="861293" cy="690816"/>
          </a:xfrm>
          <a:prstGeom prst="rect">
            <a:avLst/>
          </a:prstGeom>
          <a:noFill/>
          <a:ln w="9525">
            <a:noFill/>
            <a:miter/>
          </a:ln>
          <a:effectLst>
            <a:outerShdw sx="999" sy="999" algn="ctr" rotWithShape="0">
              <a:srgbClr val="000000"/>
            </a:outerShdw>
          </a:effectLst>
        </p:spPr>
        <p:txBody>
          <a:bodyPr wrap="square" lIns="0" tIns="0" rIns="0" bIns="0" anchor="t">
            <a:spAutoFit/>
            <a:scene3d>
              <a:camera prst="orthographicFront"/>
              <a:lightRig rig="threePt" dir="t">
                <a:rot lat="0" lon="0" rev="0"/>
              </a:lightRig>
            </a:scene3d>
            <a:sp3d prstMaterial="matte">
              <a:extrusionClr>
                <a:srgbClr val="FDB651"/>
              </a:extrusionClr>
              <a:contourClr>
                <a:srgbClr val="FED499"/>
              </a:contourClr>
            </a:sp3d>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4800" dirty="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rPr>
              <a:t>02</a:t>
            </a:r>
            <a:endParaRPr lang="en-US" altLang="zh-CN" sz="4800" dirty="0">
              <a:solidFill>
                <a:schemeClr val="accent1"/>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35" name="文本框 22"/>
          <p:cNvSpPr txBox="1"/>
          <p:nvPr/>
        </p:nvSpPr>
        <p:spPr>
          <a:xfrm flipH="1">
            <a:off x="5541645" y="3127375"/>
            <a:ext cx="5705475" cy="27686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This ensured uniform data readability.</a:t>
            </a:r>
            <a:endPar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p:txBody>
      </p:sp>
      <p:grpSp>
        <p:nvGrpSpPr>
          <p:cNvPr id="36" name="组合 35"/>
          <p:cNvGrpSpPr/>
          <p:nvPr/>
        </p:nvGrpSpPr>
        <p:grpSpPr>
          <a:xfrm>
            <a:off x="10526881" y="1218804"/>
            <a:ext cx="607657" cy="202552"/>
            <a:chOff x="17264" y="2225"/>
            <a:chExt cx="1023" cy="341"/>
          </a:xfrm>
          <a:solidFill>
            <a:schemeClr val="accent1"/>
          </a:solidFill>
        </p:grpSpPr>
        <p:sp>
          <p:nvSpPr>
            <p:cNvPr id="37" name="燕尾形 7"/>
            <p:cNvSpPr/>
            <p:nvPr/>
          </p:nvSpPr>
          <p:spPr>
            <a:xfrm flipH="1">
              <a:off x="17617" y="2225"/>
              <a:ext cx="341" cy="341"/>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38" name="燕尾形 8"/>
            <p:cNvSpPr/>
            <p:nvPr/>
          </p:nvSpPr>
          <p:spPr>
            <a:xfrm flipH="1">
              <a:off x="17946" y="2225"/>
              <a:ext cx="341" cy="341"/>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39" name="燕尾形 10"/>
            <p:cNvSpPr/>
            <p:nvPr/>
          </p:nvSpPr>
          <p:spPr>
            <a:xfrm flipH="1">
              <a:off x="17264" y="2225"/>
              <a:ext cx="341" cy="341"/>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sp>
        <p:nvSpPr>
          <p:cNvPr id="40" name="文本框 37"/>
          <p:cNvSpPr txBox="1"/>
          <p:nvPr/>
        </p:nvSpPr>
        <p:spPr>
          <a:xfrm flipH="1">
            <a:off x="5653677" y="4517419"/>
            <a:ext cx="2129472" cy="615315"/>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rPr>
              <a:t>Robust Multichip Average(RMA)</a:t>
            </a:r>
            <a:endPar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41" name="文本框 39"/>
          <p:cNvSpPr txBox="1"/>
          <p:nvPr/>
        </p:nvSpPr>
        <p:spPr>
          <a:xfrm flipH="1">
            <a:off x="8560096" y="4462809"/>
            <a:ext cx="2169864" cy="615315"/>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rPr>
              <a:t>Adjusted for batch and sex effects.</a:t>
            </a:r>
            <a:endPar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graphicFrame>
        <p:nvGraphicFramePr>
          <p:cNvPr id="3" name="Table 2"/>
          <p:cNvGraphicFramePr/>
          <p:nvPr/>
        </p:nvGraphicFramePr>
        <p:xfrm>
          <a:off x="946150" y="5113020"/>
          <a:ext cx="4261485" cy="1033780"/>
        </p:xfrm>
        <a:graphic>
          <a:graphicData uri="http://schemas.openxmlformats.org/drawingml/2006/table">
            <a:tbl>
              <a:tblPr firstRow="1" bandRow="1">
                <a:tableStyleId>{5C22544A-7EE6-4342-B048-85BDC9FD1C3A}</a:tableStyleId>
              </a:tblPr>
              <a:tblGrid>
                <a:gridCol w="1197610"/>
                <a:gridCol w="1482725"/>
                <a:gridCol w="1581150"/>
              </a:tblGrid>
              <a:tr h="640080">
                <a:tc>
                  <a:txBody>
                    <a:bodyPr/>
                    <a:p>
                      <a:pPr>
                        <a:buNone/>
                      </a:pPr>
                      <a:endParaRPr lang="en-US"/>
                    </a:p>
                  </a:txBody>
                  <a:tcPr/>
                </a:tc>
                <a:tc>
                  <a:txBody>
                    <a:bodyPr/>
                    <a:p>
                      <a:pPr>
                        <a:buNone/>
                      </a:pPr>
                      <a:r>
                        <a:rPr lang="en-US"/>
                        <a:t>PsA patients</a:t>
                      </a:r>
                      <a:endParaRPr lang="en-US"/>
                    </a:p>
                  </a:txBody>
                  <a:tcPr/>
                </a:tc>
                <a:tc>
                  <a:txBody>
                    <a:bodyPr/>
                    <a:p>
                      <a:pPr>
                        <a:buNone/>
                      </a:pPr>
                      <a:r>
                        <a:rPr lang="en-US"/>
                        <a:t>Healthy controls</a:t>
                      </a:r>
                      <a:endParaRPr lang="en-US"/>
                    </a:p>
                  </a:txBody>
                  <a:tcPr/>
                </a:tc>
              </a:tr>
              <a:tr h="393700">
                <a:tc>
                  <a:txBody>
                    <a:bodyPr/>
                    <a:p>
                      <a:pPr>
                        <a:buNone/>
                      </a:pPr>
                      <a:r>
                        <a:rPr lang="en-US"/>
                        <a:t>Samples</a:t>
                      </a:r>
                      <a:endParaRPr lang="en-US"/>
                    </a:p>
                  </a:txBody>
                  <a:tcPr/>
                </a:tc>
                <a:tc>
                  <a:txBody>
                    <a:bodyPr/>
                    <a:p>
                      <a:pPr>
                        <a:buNone/>
                      </a:pPr>
                      <a:r>
                        <a:rPr lang="en-US"/>
                        <a:t>58</a:t>
                      </a:r>
                      <a:endParaRPr lang="en-US"/>
                    </a:p>
                  </a:txBody>
                  <a:tcPr/>
                </a:tc>
                <a:tc>
                  <a:txBody>
                    <a:bodyPr/>
                    <a:p>
                      <a:pPr>
                        <a:buNone/>
                      </a:pPr>
                      <a:r>
                        <a:rPr lang="en-US"/>
                        <a:t>64</a:t>
                      </a:r>
                      <a:endParaRPr lang="en-US"/>
                    </a:p>
                  </a:txBody>
                  <a:tcPr/>
                </a:tc>
              </a:tr>
            </a:tbl>
          </a:graphicData>
        </a:graphic>
      </p:graphicFrame>
      <p:sp>
        <p:nvSpPr>
          <p:cNvPr id="4" name="文本框 22"/>
          <p:cNvSpPr txBox="1"/>
          <p:nvPr/>
        </p:nvSpPr>
        <p:spPr>
          <a:xfrm flipH="1">
            <a:off x="5513705" y="2698115"/>
            <a:ext cx="5659120" cy="338455"/>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10000"/>
              </a:lnSpc>
            </a:pPr>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Manrope SemiBold" charset="0"/>
              </a:rPr>
              <a:t>Data Pre-Processing </a:t>
            </a:r>
            <a:endPar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Manrope SemiBold" charset="0"/>
            </a:endParaRPr>
          </a:p>
        </p:txBody>
      </p:sp>
      <p:sp>
        <p:nvSpPr>
          <p:cNvPr id="5" name="文本框 37"/>
          <p:cNvSpPr txBox="1"/>
          <p:nvPr/>
        </p:nvSpPr>
        <p:spPr>
          <a:xfrm flipH="1">
            <a:off x="5653677" y="5531514"/>
            <a:ext cx="2129472" cy="615315"/>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rPr>
              <a:t>Normalized using Log scale</a:t>
            </a:r>
            <a:endPar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6" name="文本框 39"/>
          <p:cNvSpPr txBox="1"/>
          <p:nvPr/>
        </p:nvSpPr>
        <p:spPr>
          <a:xfrm flipH="1">
            <a:off x="8542951" y="5520084"/>
            <a:ext cx="2169864" cy="615315"/>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rPr>
              <a:t>Marked using appropriate labels.</a:t>
            </a:r>
            <a:endPar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946150" y="190511"/>
            <a:ext cx="10299700" cy="707886"/>
          </a:xfrm>
          <a:prstGeom prst="rect">
            <a:avLst/>
          </a:prstGeom>
        </p:spPr>
        <p:txBody>
          <a:bodyPr wrap="square">
            <a:spAutoFit/>
          </a:bodyPr>
          <a:lstStyle/>
          <a:p>
            <a:pPr algn="ctr"/>
            <a:r>
              <a:rPr lang="en-US" altLang="zh-CN" sz="4000" dirty="0">
                <a:solidFill>
                  <a:srgbClr val="526AAB"/>
                </a:solidFill>
                <a:latin typeface="+mj-ea"/>
                <a:ea typeface="+mj-ea"/>
                <a:cs typeface="Roboto Black" panose="02000000000000000000" charset="0"/>
              </a:rPr>
              <a:t>Research methods</a:t>
            </a:r>
            <a:endParaRPr lang="zh-CN" altLang="en-US" sz="4000" dirty="0">
              <a:solidFill>
                <a:srgbClr val="526AAB"/>
              </a:solidFill>
              <a:latin typeface="+mj-ea"/>
              <a:ea typeface="+mj-ea"/>
              <a:cs typeface="Roboto Black" panose="02000000000000000000" charset="0"/>
            </a:endParaRPr>
          </a:p>
        </p:txBody>
      </p:sp>
      <p:sp>
        <p:nvSpPr>
          <p:cNvPr id="47" name="矩形 46"/>
          <p:cNvSpPr/>
          <p:nvPr/>
        </p:nvSpPr>
        <p:spPr>
          <a:xfrm>
            <a:off x="2551058" y="738603"/>
            <a:ext cx="7089884" cy="275590"/>
          </a:xfrm>
          <a:prstGeom prst="rect">
            <a:avLst/>
          </a:prstGeom>
        </p:spPr>
        <p:txBody>
          <a:bodyPr wrap="square">
            <a:spAutoFit/>
          </a:bodyPr>
          <a:lstStyle/>
          <a:p>
            <a:pPr algn="ctr"/>
            <a:r>
              <a:rPr lang="en-US" altLang="zh-CN" sz="1200" dirty="0">
                <a:solidFill>
                  <a:srgbClr val="526AAB"/>
                </a:solidFill>
                <a:latin typeface="+mn-ea"/>
                <a:cs typeface="Roboto Black" panose="02000000000000000000" charset="0"/>
              </a:rPr>
              <a:t>Qulity Visualization</a:t>
            </a:r>
            <a:endParaRPr lang="en-US" altLang="zh-CN" sz="1200" dirty="0">
              <a:solidFill>
                <a:srgbClr val="526AAB"/>
              </a:solidFill>
              <a:latin typeface="+mn-ea"/>
              <a:cs typeface="Roboto Black" panose="02000000000000000000" charset="0"/>
            </a:endParaRPr>
          </a:p>
        </p:txBody>
      </p:sp>
      <p:sp>
        <p:nvSpPr>
          <p:cNvPr id="25" name="圆角矩形 32"/>
          <p:cNvSpPr/>
          <p:nvPr/>
        </p:nvSpPr>
        <p:spPr>
          <a:xfrm>
            <a:off x="1087120" y="1078865"/>
            <a:ext cx="10257155" cy="2447290"/>
          </a:xfrm>
          <a:prstGeom prst="roundRect">
            <a:avLst>
              <a:gd name="adj" fmla="val 3468"/>
            </a:avLst>
          </a:prstGeom>
          <a:blipFill rotWithShape="1">
            <a:blip r:embed="rId1"/>
            <a:stretch>
              <a:fillRect l="-12303" r="-1223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endParaRPr lang="zh-CN" altLang="en-US">
              <a:cs typeface="Roboto Black" panose="02000000000000000000" charset="0"/>
              <a:sym typeface="+mn-ea"/>
            </a:endParaRPr>
          </a:p>
        </p:txBody>
      </p:sp>
      <p:sp>
        <p:nvSpPr>
          <p:cNvPr id="26" name="同侧圆角矩形 33"/>
          <p:cNvSpPr/>
          <p:nvPr/>
        </p:nvSpPr>
        <p:spPr>
          <a:xfrm flipV="1">
            <a:off x="944880" y="3782060"/>
            <a:ext cx="4947920" cy="2366010"/>
          </a:xfrm>
          <a:prstGeom prst="round2SameRect">
            <a:avLst>
              <a:gd name="adj1" fmla="val 10985"/>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28" name="文本框 22"/>
          <p:cNvSpPr txBox="1"/>
          <p:nvPr/>
        </p:nvSpPr>
        <p:spPr>
          <a:xfrm flipH="1">
            <a:off x="1141095" y="4535805"/>
            <a:ext cx="2170430" cy="1321435"/>
          </a:xfrm>
          <a:prstGeom prst="rect">
            <a:avLst/>
          </a:prstGeom>
          <a:noFill/>
          <a:ln w="9525">
            <a:noFill/>
            <a:miter/>
          </a:ln>
          <a:effectLst>
            <a:outerShdw sx="999" sy="999" algn="ctr" rotWithShape="0">
              <a:srgbClr val="000000"/>
            </a:outerShdw>
          </a:effectLst>
        </p:spPr>
        <p:txBody>
          <a:bodyPr wrap="square" lIns="0" tIns="0" rIns="0" bIns="0" anchor="t">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The green for ‘Control’ </a:t>
            </a:r>
            <a:endPar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a:p>
            <a:pPr fontAlgn="auto">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and </a:t>
            </a:r>
            <a:endPar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a:p>
            <a:pPr fontAlgn="auto">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purple for ‘PsA_lesion’.</a:t>
            </a:r>
            <a:endParaRPr lang="zh-CN" altLang="en-US"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p:txBody>
      </p:sp>
      <p:sp>
        <p:nvSpPr>
          <p:cNvPr id="29" name="文本框 22"/>
          <p:cNvSpPr txBox="1"/>
          <p:nvPr/>
        </p:nvSpPr>
        <p:spPr>
          <a:xfrm flipH="1">
            <a:off x="3474524" y="4535578"/>
            <a:ext cx="2170458" cy="83058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It seems that both groups have a similar distribution of p-values.</a:t>
            </a:r>
            <a:endParaRPr lang="zh-CN" altLang="en-US"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p:txBody>
      </p:sp>
      <p:sp>
        <p:nvSpPr>
          <p:cNvPr id="30" name="文本框 22"/>
          <p:cNvSpPr txBox="1"/>
          <p:nvPr/>
        </p:nvSpPr>
        <p:spPr>
          <a:xfrm flipH="1">
            <a:off x="6463937" y="3869656"/>
            <a:ext cx="5032326" cy="338455"/>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10000"/>
              </a:lnSpc>
            </a:pPr>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Manrope SemiBold" charset="0"/>
              </a:rPr>
              <a:t>Histogram Plot</a:t>
            </a:r>
            <a:endParaRPr lang="zh-CN" altLang="en-US" sz="2000" dirty="0">
              <a:solidFill>
                <a:schemeClr val="accent2"/>
              </a:solidFill>
              <a:latin typeface="Roboto Black" panose="02000000000000000000" charset="0"/>
              <a:ea typeface="Roboto Black" panose="02000000000000000000" charset="0"/>
              <a:cs typeface="Roboto Black" panose="02000000000000000000" charset="0"/>
              <a:sym typeface="Manrope SemiBold" charset="0"/>
            </a:endParaRPr>
          </a:p>
        </p:txBody>
      </p:sp>
      <p:sp>
        <p:nvSpPr>
          <p:cNvPr id="31" name="文本框 22"/>
          <p:cNvSpPr txBox="1"/>
          <p:nvPr/>
        </p:nvSpPr>
        <p:spPr>
          <a:xfrm flipH="1">
            <a:off x="6463937" y="4356914"/>
            <a:ext cx="5086380" cy="83058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The histogram shows graphical representation of the distribution of adjusted p-values for the genes in the datase.</a:t>
            </a:r>
            <a:endPar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a:p>
            <a:pPr algn="just" fontAlgn="auto">
              <a:lnSpc>
                <a:spcPct val="150000"/>
              </a:lnSpc>
            </a:pPr>
            <a:r>
              <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rPr>
              <a:t>  </a:t>
            </a:r>
            <a:endParaRPr lang="en-US" altLang="zh-CN" sz="1200" dirty="0">
              <a:solidFill>
                <a:schemeClr val="tx1">
                  <a:lumMod val="75000"/>
                  <a:lumOff val="25000"/>
                </a:schemeClr>
              </a:solidFill>
              <a:latin typeface="Manrope SemiBold" charset="0"/>
              <a:ea typeface="Manrope SemiBold" charset="0"/>
              <a:cs typeface="Roboto Black" panose="02000000000000000000" charset="0"/>
              <a:sym typeface="Manrope SemiBold" charset="0"/>
            </a:endParaRPr>
          </a:p>
        </p:txBody>
      </p:sp>
      <p:cxnSp>
        <p:nvCxnSpPr>
          <p:cNvPr id="32" name="直接连接符 31"/>
          <p:cNvCxnSpPr/>
          <p:nvPr/>
        </p:nvCxnSpPr>
        <p:spPr>
          <a:xfrm flipV="1">
            <a:off x="3246151" y="3772563"/>
            <a:ext cx="635" cy="2375535"/>
          </a:xfrm>
          <a:prstGeom prst="line">
            <a:avLst/>
          </a:prstGeom>
          <a:ln w="15875">
            <a:solidFill>
              <a:schemeClr val="bg1">
                <a:lumMod val="65000"/>
                <a:alpha val="53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36" name="组合 35"/>
          <p:cNvGrpSpPr/>
          <p:nvPr/>
        </p:nvGrpSpPr>
        <p:grpSpPr>
          <a:xfrm>
            <a:off x="10822156" y="3923269"/>
            <a:ext cx="607657" cy="202552"/>
            <a:chOff x="17264" y="2225"/>
            <a:chExt cx="1023" cy="341"/>
          </a:xfrm>
          <a:solidFill>
            <a:schemeClr val="accent1"/>
          </a:solidFill>
        </p:grpSpPr>
        <p:sp>
          <p:nvSpPr>
            <p:cNvPr id="37" name="燕尾形 7"/>
            <p:cNvSpPr/>
            <p:nvPr/>
          </p:nvSpPr>
          <p:spPr>
            <a:xfrm flipH="1">
              <a:off x="17617" y="2225"/>
              <a:ext cx="341" cy="341"/>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38" name="燕尾形 8"/>
            <p:cNvSpPr/>
            <p:nvPr/>
          </p:nvSpPr>
          <p:spPr>
            <a:xfrm flipH="1">
              <a:off x="17946" y="2225"/>
              <a:ext cx="341" cy="341"/>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sp>
          <p:nvSpPr>
            <p:cNvPr id="39" name="燕尾形 10"/>
            <p:cNvSpPr/>
            <p:nvPr/>
          </p:nvSpPr>
          <p:spPr>
            <a:xfrm flipH="1">
              <a:off x="17264" y="2225"/>
              <a:ext cx="341" cy="341"/>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Roboto Black" panose="02000000000000000000" charset="0"/>
              </a:endParaRPr>
            </a:p>
          </p:txBody>
        </p:sp>
      </p:grpSp>
      <p:sp>
        <p:nvSpPr>
          <p:cNvPr id="40" name="文本框 37"/>
          <p:cNvSpPr txBox="1"/>
          <p:nvPr/>
        </p:nvSpPr>
        <p:spPr>
          <a:xfrm flipH="1">
            <a:off x="1247140" y="3966210"/>
            <a:ext cx="2129155" cy="241935"/>
          </a:xfrm>
          <a:prstGeom prst="rect">
            <a:avLst/>
          </a:prstGeom>
          <a:noFill/>
          <a:ln w="9525">
            <a:noFill/>
            <a:miter/>
          </a:ln>
          <a:effectLst>
            <a:outerShdw sx="999" sy="999" algn="ctr" rotWithShape="0">
              <a:srgbClr val="000000"/>
            </a:outerShdw>
          </a:effectLst>
        </p:spPr>
        <p:txBody>
          <a:bodyPr wrap="square" lIns="0" tIns="0" rIns="0" bIns="0" anchor="t">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rPr>
              <a:t>Visual- Lables</a:t>
            </a:r>
            <a:endParaRPr lang="zh-CN" altLang="en-US"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
        <p:nvSpPr>
          <p:cNvPr id="41" name="文本框 39"/>
          <p:cNvSpPr txBox="1"/>
          <p:nvPr/>
        </p:nvSpPr>
        <p:spPr>
          <a:xfrm flipH="1">
            <a:off x="3991271" y="3966239"/>
            <a:ext cx="2169864" cy="307340"/>
          </a:xfrm>
          <a:prstGeom prst="rect">
            <a:avLst/>
          </a:prstGeom>
          <a:noFill/>
          <a:ln w="9525">
            <a:noFill/>
            <a:miter/>
          </a:ln>
          <a:effectLst>
            <a:outerShdw sx="999" sy="999" algn="ctr" rotWithShape="0">
              <a:srgbClr val="000000"/>
            </a:outerShdw>
          </a:effectLst>
        </p:spPr>
        <p:txBody>
          <a:bodyPr wrap="square" lIns="0" tIns="0" rIns="0" bIns="0"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tLang="zh-CN"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rPr>
              <a:t>Analysis</a:t>
            </a:r>
            <a:endParaRPr lang="zh-CN" altLang="en-US" sz="2000" dirty="0">
              <a:solidFill>
                <a:schemeClr val="accent2"/>
              </a:solidFill>
              <a:latin typeface="Roboto Black" panose="02000000000000000000" charset="0"/>
              <a:ea typeface="Roboto Black" panose="02000000000000000000" charset="0"/>
              <a:cs typeface="Roboto Black" panose="02000000000000000000" charset="0"/>
              <a:sym typeface="Arial" panose="020B0604020202020204" pitchFamily="34" charset="0"/>
            </a:endParaRPr>
          </a:p>
        </p:txBody>
      </p:sp>
    </p:spTree>
    <p:custDataLst>
      <p:tags r:id="rId2"/>
    </p:custDataLst>
  </p:cSld>
  <p:clrMapOvr>
    <a:masterClrMapping/>
  </p:clrMapOvr>
</p:sld>
</file>

<file path=ppt/tags/tag1.xml><?xml version="1.0" encoding="utf-8"?>
<p:tagLst xmlns:p="http://schemas.openxmlformats.org/presentationml/2006/main">
  <p:tag name="ISLIDE.ICON" val="#95347;#95186;#405201;#369679;#405205;#405185;"/>
</p:tagLst>
</file>

<file path=ppt/tags/tag10.xml><?xml version="1.0" encoding="utf-8"?>
<p:tagLst xmlns:p="http://schemas.openxmlformats.org/presentationml/2006/main">
  <p:tag name="ISLIDE.ICON" val="#95347;#95186;#405201;#369679;#405205;#405185;"/>
</p:tagLst>
</file>

<file path=ppt/tags/tag11.xml><?xml version="1.0" encoding="utf-8"?>
<p:tagLst xmlns:p="http://schemas.openxmlformats.org/presentationml/2006/main">
  <p:tag name="ISLIDE.ICON" val="#95347;#95186;#405201;#369679;#405205;#405185;"/>
</p:tagLst>
</file>

<file path=ppt/tags/tag12.xml><?xml version="1.0" encoding="utf-8"?>
<p:tagLst xmlns:p="http://schemas.openxmlformats.org/presentationml/2006/main">
  <p:tag name="ISLIDE.ICON" val="#95347;#95186;#405201;#369679;#405205;#405185;"/>
</p:tagLst>
</file>

<file path=ppt/tags/tag13.xml><?xml version="1.0" encoding="utf-8"?>
<p:tagLst xmlns:p="http://schemas.openxmlformats.org/presentationml/2006/main">
  <p:tag name="ISLIDE.ICON" val="#95347;#95186;#405201;#369679;#405205;#405185;"/>
</p:tagLst>
</file>

<file path=ppt/tags/tag14.xml><?xml version="1.0" encoding="utf-8"?>
<p:tagLst xmlns:p="http://schemas.openxmlformats.org/presentationml/2006/main">
  <p:tag name="ISLIDE.ICON" val="#95347;#95186;#405201;#369679;#405205;#405185;"/>
</p:tagLst>
</file>

<file path=ppt/tags/tag15.xml><?xml version="1.0" encoding="utf-8"?>
<p:tagLst xmlns:p="http://schemas.openxmlformats.org/presentationml/2006/main">
  <p:tag name="ISLIDE.ICON" val="#95347;#95186;#405201;#369679;#405205;#405185;"/>
</p:tagLst>
</file>

<file path=ppt/tags/tag16.xml><?xml version="1.0" encoding="utf-8"?>
<p:tagLst xmlns:p="http://schemas.openxmlformats.org/presentationml/2006/main">
  <p:tag name="ISLIDE.ICON" val="#95347;#95186;#405201;#369679;#405205;#405185;"/>
</p:tagLst>
</file>

<file path=ppt/tags/tag17.xml><?xml version="1.0" encoding="utf-8"?>
<p:tagLst xmlns:p="http://schemas.openxmlformats.org/presentationml/2006/main">
  <p:tag name="KSO_WPP_MARK_KEY" val="6d0d03ee-cb68-45fe-8357-4736cf63c9ca"/>
  <p:tag name="COMMONDATA" val="eyJoZGlkIjoiODliZWY4OTY0MGRkODE3MzUwYWNjNzJlOTZjZjEzOWIifQ=="/>
</p:tagLst>
</file>

<file path=ppt/tags/tag2.xml><?xml version="1.0" encoding="utf-8"?>
<p:tagLst xmlns:p="http://schemas.openxmlformats.org/presentationml/2006/main">
  <p:tag name="ISLIDE.ICON" val="#95347;#95186;#405201;#369679;#405205;#405185;"/>
</p:tagLst>
</file>

<file path=ppt/tags/tag3.xml><?xml version="1.0" encoding="utf-8"?>
<p:tagLst xmlns:p="http://schemas.openxmlformats.org/presentationml/2006/main">
  <p:tag name="ISLIDE.ICON" val="#95347;#95186;#405201;#369679;#405205;#405185;"/>
</p:tagLst>
</file>

<file path=ppt/tags/tag4.xml><?xml version="1.0" encoding="utf-8"?>
<p:tagLst xmlns:p="http://schemas.openxmlformats.org/presentationml/2006/main">
  <p:tag name="ISLIDE.ICON" val="#95347;#95186;#405201;#369679;#405205;#405185;"/>
</p:tagLst>
</file>

<file path=ppt/tags/tag5.xml><?xml version="1.0" encoding="utf-8"?>
<p:tagLst xmlns:p="http://schemas.openxmlformats.org/presentationml/2006/main">
  <p:tag name="ISLIDE.ICON" val="#95347;#95186;#405201;#369679;#405205;#405185;"/>
</p:tagLst>
</file>

<file path=ppt/tags/tag6.xml><?xml version="1.0" encoding="utf-8"?>
<p:tagLst xmlns:p="http://schemas.openxmlformats.org/presentationml/2006/main">
  <p:tag name="ISLIDE.ICON" val="#95347;#95186;#405201;#369679;#405205;#405185;"/>
</p:tagLst>
</file>

<file path=ppt/tags/tag7.xml><?xml version="1.0" encoding="utf-8"?>
<p:tagLst xmlns:p="http://schemas.openxmlformats.org/presentationml/2006/main">
  <p:tag name="ISLIDE.ICON" val="#95347;#95186;#405201;#369679;#405205;#405185;"/>
</p:tagLst>
</file>

<file path=ppt/tags/tag8.xml><?xml version="1.0" encoding="utf-8"?>
<p:tagLst xmlns:p="http://schemas.openxmlformats.org/presentationml/2006/main">
  <p:tag name="ISLIDE.ICON" val="#95347;#95186;#405201;#369679;#405205;#405185;"/>
</p:tagLst>
</file>

<file path=ppt/tags/tag9.xml><?xml version="1.0" encoding="utf-8"?>
<p:tagLst xmlns:p="http://schemas.openxmlformats.org/presentationml/2006/main">
  <p:tag name="ISLIDE.ICON" val="#95347;#95186;#405201;#369679;#405205;#405185;"/>
</p:tagLst>
</file>

<file path=ppt/theme/theme1.xml><?xml version="1.0" encoding="utf-8"?>
<a:theme xmlns:a="http://schemas.openxmlformats.org/drawingml/2006/main" name="Office 主题​​">
  <a:themeElements>
    <a:clrScheme name="自定义 2077">
      <a:dk1>
        <a:sysClr val="windowText" lastClr="000000"/>
      </a:dk1>
      <a:lt1>
        <a:sysClr val="window" lastClr="FFFFFF"/>
      </a:lt1>
      <a:dk2>
        <a:srgbClr val="44546A"/>
      </a:dk2>
      <a:lt2>
        <a:srgbClr val="E7E6E6"/>
      </a:lt2>
      <a:accent1>
        <a:srgbClr val="F79976"/>
      </a:accent1>
      <a:accent2>
        <a:srgbClr val="526AAB"/>
      </a:accent2>
      <a:accent3>
        <a:srgbClr val="F79976"/>
      </a:accent3>
      <a:accent4>
        <a:srgbClr val="526AAB"/>
      </a:accent4>
      <a:accent5>
        <a:srgbClr val="F79976"/>
      </a:accent5>
      <a:accent6>
        <a:srgbClr val="526AAB"/>
      </a:accent6>
      <a:hlink>
        <a:srgbClr val="0563C1"/>
      </a:hlink>
      <a:folHlink>
        <a:srgbClr val="954F72"/>
      </a:folHlink>
    </a:clrScheme>
    <a:fontScheme name="自定义 26">
      <a:majorFont>
        <a:latin typeface="Roboto Black"/>
        <a:ea typeface="Robot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自定义 2077">
      <a:dk1>
        <a:sysClr val="windowText" lastClr="000000"/>
      </a:dk1>
      <a:lt1>
        <a:sysClr val="window" lastClr="FFFFFF"/>
      </a:lt1>
      <a:dk2>
        <a:srgbClr val="44546A"/>
      </a:dk2>
      <a:lt2>
        <a:srgbClr val="E7E6E6"/>
      </a:lt2>
      <a:accent1>
        <a:srgbClr val="F79976"/>
      </a:accent1>
      <a:accent2>
        <a:srgbClr val="526AAB"/>
      </a:accent2>
      <a:accent3>
        <a:srgbClr val="F79976"/>
      </a:accent3>
      <a:accent4>
        <a:srgbClr val="526AAB"/>
      </a:accent4>
      <a:accent5>
        <a:srgbClr val="F79976"/>
      </a:accent5>
      <a:accent6>
        <a:srgbClr val="526AAB"/>
      </a:accent6>
      <a:hlink>
        <a:srgbClr val="0563C1"/>
      </a:hlink>
      <a:folHlink>
        <a:srgbClr val="954F72"/>
      </a:folHlink>
    </a:clrScheme>
    <a:fontScheme name="自定义 26">
      <a:majorFont>
        <a:latin typeface="Roboto Black"/>
        <a:ea typeface="Robot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Office 主题​​">
  <a:themeElements>
    <a:clrScheme name="自定义 2077">
      <a:dk1>
        <a:sysClr val="windowText" lastClr="000000"/>
      </a:dk1>
      <a:lt1>
        <a:sysClr val="window" lastClr="FFFFFF"/>
      </a:lt1>
      <a:dk2>
        <a:srgbClr val="44546A"/>
      </a:dk2>
      <a:lt2>
        <a:srgbClr val="E7E6E6"/>
      </a:lt2>
      <a:accent1>
        <a:srgbClr val="F79976"/>
      </a:accent1>
      <a:accent2>
        <a:srgbClr val="526AAB"/>
      </a:accent2>
      <a:accent3>
        <a:srgbClr val="F79976"/>
      </a:accent3>
      <a:accent4>
        <a:srgbClr val="526AAB"/>
      </a:accent4>
      <a:accent5>
        <a:srgbClr val="F79976"/>
      </a:accent5>
      <a:accent6>
        <a:srgbClr val="526AAB"/>
      </a:accent6>
      <a:hlink>
        <a:srgbClr val="0563C1"/>
      </a:hlink>
      <a:folHlink>
        <a:srgbClr val="954F72"/>
      </a:folHlink>
    </a:clrScheme>
    <a:fontScheme name="自定义 26">
      <a:majorFont>
        <a:latin typeface="Roboto Black"/>
        <a:ea typeface="Robot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_Office 主题​​">
  <a:themeElements>
    <a:clrScheme name="自定义 2077">
      <a:dk1>
        <a:sysClr val="windowText" lastClr="000000"/>
      </a:dk1>
      <a:lt1>
        <a:sysClr val="window" lastClr="FFFFFF"/>
      </a:lt1>
      <a:dk2>
        <a:srgbClr val="44546A"/>
      </a:dk2>
      <a:lt2>
        <a:srgbClr val="E7E6E6"/>
      </a:lt2>
      <a:accent1>
        <a:srgbClr val="F79976"/>
      </a:accent1>
      <a:accent2>
        <a:srgbClr val="526AAB"/>
      </a:accent2>
      <a:accent3>
        <a:srgbClr val="F79976"/>
      </a:accent3>
      <a:accent4>
        <a:srgbClr val="526AAB"/>
      </a:accent4>
      <a:accent5>
        <a:srgbClr val="F79976"/>
      </a:accent5>
      <a:accent6>
        <a:srgbClr val="526AAB"/>
      </a:accent6>
      <a:hlink>
        <a:srgbClr val="0563C1"/>
      </a:hlink>
      <a:folHlink>
        <a:srgbClr val="954F72"/>
      </a:folHlink>
    </a:clrScheme>
    <a:fontScheme name="自定义 26">
      <a:majorFont>
        <a:latin typeface="Roboto Black"/>
        <a:ea typeface="Robot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6_Office 主题​​">
  <a:themeElements>
    <a:clrScheme name="自定义 2077">
      <a:dk1>
        <a:sysClr val="windowText" lastClr="000000"/>
      </a:dk1>
      <a:lt1>
        <a:sysClr val="window" lastClr="FFFFFF"/>
      </a:lt1>
      <a:dk2>
        <a:srgbClr val="44546A"/>
      </a:dk2>
      <a:lt2>
        <a:srgbClr val="E7E6E6"/>
      </a:lt2>
      <a:accent1>
        <a:srgbClr val="F79976"/>
      </a:accent1>
      <a:accent2>
        <a:srgbClr val="526AAB"/>
      </a:accent2>
      <a:accent3>
        <a:srgbClr val="F79976"/>
      </a:accent3>
      <a:accent4>
        <a:srgbClr val="526AAB"/>
      </a:accent4>
      <a:accent5>
        <a:srgbClr val="F79976"/>
      </a:accent5>
      <a:accent6>
        <a:srgbClr val="526AAB"/>
      </a:accent6>
      <a:hlink>
        <a:srgbClr val="0563C1"/>
      </a:hlink>
      <a:folHlink>
        <a:srgbClr val="954F72"/>
      </a:folHlink>
    </a:clrScheme>
    <a:fontScheme name="自定义 26">
      <a:majorFont>
        <a:latin typeface="Roboto Black"/>
        <a:ea typeface="Robot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anrope SemiBold"/>
        <a:ea typeface=""/>
        <a:cs typeface=""/>
        <a:font script="Jpan" typeface="游ゴシック"/>
        <a:font script="Hang" typeface="맑은 고딕"/>
        <a:font script="Hans" typeface="Manrope SemiBold"/>
        <a:font script="Hant" typeface="新細明體"/>
        <a:font script="Arab" typeface="Roboto Black"/>
        <a:font script="Hebr" typeface="Roboto Black"/>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Roboto Black"/>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Manrope SemiBold"/>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anrope SemiBold"/>
        <a:ea typeface=""/>
        <a:cs typeface=""/>
        <a:font script="Jpan" typeface="ＭＳ Ｐゴシック"/>
        <a:font script="Hang" typeface="맑은 고딕"/>
        <a:font script="Hans" typeface="Manrope SemiBold"/>
        <a:font script="Hant" typeface="新細明體"/>
        <a:font script="Arab" typeface="Roboto Black"/>
        <a:font script="Hebr" typeface="Roboto Black"/>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Roboto Black"/>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7953</Words>
  <Application>WPS Presentation</Application>
  <PresentationFormat>宽屏</PresentationFormat>
  <Paragraphs>517</Paragraphs>
  <Slides>19</Slides>
  <Notes>11</Notes>
  <HiddenSlides>0</HiddenSlides>
  <MMClips>0</MMClips>
  <ScaleCrop>false</ScaleCrop>
  <HeadingPairs>
    <vt:vector size="6" baseType="variant">
      <vt:variant>
        <vt:lpstr>已用的字体</vt:lpstr>
      </vt:variant>
      <vt:variant>
        <vt:i4>11</vt:i4>
      </vt:variant>
      <vt:variant>
        <vt:lpstr>主题</vt:lpstr>
      </vt:variant>
      <vt:variant>
        <vt:i4>5</vt:i4>
      </vt:variant>
      <vt:variant>
        <vt:lpstr>幻灯片标题</vt:lpstr>
      </vt:variant>
      <vt:variant>
        <vt:i4>19</vt:i4>
      </vt:variant>
    </vt:vector>
  </HeadingPairs>
  <TitlesOfParts>
    <vt:vector size="35" baseType="lpstr">
      <vt:lpstr>Arial</vt:lpstr>
      <vt:lpstr>SimSun</vt:lpstr>
      <vt:lpstr>Wingdings</vt:lpstr>
      <vt:lpstr>Manrope SemiBold</vt:lpstr>
      <vt:lpstr>Roboto Black</vt:lpstr>
      <vt:lpstr>阿里巴巴普惠体 M</vt:lpstr>
      <vt:lpstr>Times New Roman</vt:lpstr>
      <vt:lpstr>Microsoft YaHei Light</vt:lpstr>
      <vt:lpstr>YouSheBiaoTiYuan</vt:lpstr>
      <vt:lpstr>Microsoft YaHei</vt:lpstr>
      <vt:lpstr>Arial Unicode MS</vt:lpstr>
      <vt:lpstr>Office 主题​​</vt:lpstr>
      <vt:lpstr>2_Office 主题​​</vt:lpstr>
      <vt:lpstr>4_Office 主题​​</vt:lpstr>
      <vt:lpstr>5_Office 主题​​</vt:lpstr>
      <vt:lpstr>6_Office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David Franklin</cp:lastModifiedBy>
  <cp:revision>64</cp:revision>
  <dcterms:created xsi:type="dcterms:W3CDTF">2023-04-04T05:49:00Z</dcterms:created>
  <dcterms:modified xsi:type="dcterms:W3CDTF">2024-07-05T09:08:13Z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E9F9AD7753864B9A9CD097A88229A257_11</vt:lpwstr>
  </property>
  <property fmtid="{D5CDD505-2E9C-101B-9397-08002B2CF9AE}" pid="3" name="KSOProductBuildVer">
    <vt:lpwstr>1033-12.2.0.13472</vt:lpwstr>
  </property>
</Properties>
</file>

<file path=docProps/thumbnail.jpeg>
</file>